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2" r:id="rId14"/>
    <p:sldId id="281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3" r:id="rId25"/>
    <p:sldId id="279" r:id="rId26"/>
  </p:sldIdLst>
  <p:sldSz cx="18288000" cy="10287000"/>
  <p:notesSz cx="6858000" cy="9144000"/>
  <p:embeddedFontLst>
    <p:embeddedFont>
      <p:font typeface="Poppins" panose="020B0604020202020204" charset="0"/>
      <p:regular r:id="rId28"/>
    </p:embeddedFont>
    <p:embeddedFont>
      <p:font typeface="Poppins Bold" panose="020B0604020202020204" charset="0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Anton" panose="020B0604020202020204" charset="0"/>
      <p:regular r:id="rId34"/>
    </p:embeddedFont>
    <p:embeddedFont>
      <p:font typeface="Montserrat Black" panose="00000A00000000000000" pitchFamily="2" charset="0"/>
      <p:bold r:id="rId35"/>
    </p:embeddedFont>
    <p:embeddedFont>
      <p:font typeface="Montserrat" panose="00000500000000000000" pitchFamily="2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40E"/>
    <a:srgbClr val="015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51" d="100"/>
          <a:sy n="51" d="100"/>
        </p:scale>
        <p:origin x="45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elcome\Desktop\ab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elcome\Desktop\ab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F2B40E"/>
                </a:solidFill>
                <a:latin typeface="Montserrat Black" panose="00000A00000000000000" pitchFamily="2" charset="0"/>
                <a:ea typeface="+mn-ea"/>
                <a:cs typeface="+mn-cs"/>
              </a:defRPr>
            </a:pPr>
            <a:r>
              <a:rPr lang="en-US" sz="5400" dirty="0">
                <a:solidFill>
                  <a:srgbClr val="F2B40E"/>
                </a:solidFill>
                <a:latin typeface="Montserrat Black" panose="00000A00000000000000" pitchFamily="2" charset="0"/>
              </a:rPr>
              <a:t>SẢN</a:t>
            </a:r>
            <a:r>
              <a:rPr lang="en-US" sz="5400" baseline="0" dirty="0">
                <a:solidFill>
                  <a:srgbClr val="F2B40E"/>
                </a:solidFill>
                <a:latin typeface="Montserrat Black" panose="00000A00000000000000" pitchFamily="2" charset="0"/>
              </a:rPr>
              <a:t> LƯỢNG THÔNG QUA CẢNG ĐÀ NẴNG 2015-2024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F2B40E"/>
              </a:solidFill>
              <a:latin typeface="Montserrat Black" panose="00000A00000000000000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Container (TEUs)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Sheet1!$B$3:$B$12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Sheet1!$C$3:$C$12</c:f>
              <c:numCache>
                <c:formatCode>_(* #,##0_);_(* \(#,##0\);_(* "-"??_);_(@_)</c:formatCode>
                <c:ptCount val="10"/>
                <c:pt idx="0">
                  <c:v>258000</c:v>
                </c:pt>
                <c:pt idx="1">
                  <c:v>318654</c:v>
                </c:pt>
                <c:pt idx="2">
                  <c:v>349005</c:v>
                </c:pt>
                <c:pt idx="3">
                  <c:v>370017</c:v>
                </c:pt>
                <c:pt idx="4">
                  <c:v>474901</c:v>
                </c:pt>
                <c:pt idx="5">
                  <c:v>554999</c:v>
                </c:pt>
                <c:pt idx="6">
                  <c:v>668446</c:v>
                </c:pt>
                <c:pt idx="7">
                  <c:v>652769</c:v>
                </c:pt>
                <c:pt idx="8">
                  <c:v>675254</c:v>
                </c:pt>
                <c:pt idx="9">
                  <c:v>762191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817648"/>
        <c:axId val="57826352"/>
      </c:barChart>
      <c:lineChart>
        <c:grouping val="standard"/>
        <c:varyColors val="0"/>
        <c:ser>
          <c:idx val="1"/>
          <c:order val="1"/>
          <c:tx>
            <c:strRef>
              <c:f>Sheet1!$D$2</c:f>
              <c:strCache>
                <c:ptCount val="1"/>
                <c:pt idx="0">
                  <c:v>Total Volume (Tons)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2B40E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Sheet1!$B$3:$B$12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Sheet1!$D$3:$D$12</c:f>
              <c:numCache>
                <c:formatCode>_(* #,##0_);_(* \(#,##0\);_(* "-"??_);_(@_)</c:formatCode>
                <c:ptCount val="10"/>
                <c:pt idx="0">
                  <c:v>6406000</c:v>
                </c:pt>
                <c:pt idx="1">
                  <c:v>7255000</c:v>
                </c:pt>
                <c:pt idx="2">
                  <c:v>8028000</c:v>
                </c:pt>
                <c:pt idx="3">
                  <c:v>8651236</c:v>
                </c:pt>
                <c:pt idx="4">
                  <c:v>10460362</c:v>
                </c:pt>
                <c:pt idx="5">
                  <c:v>11416949</c:v>
                </c:pt>
                <c:pt idx="6">
                  <c:v>12895043</c:v>
                </c:pt>
                <c:pt idx="7">
                  <c:v>12809412</c:v>
                </c:pt>
                <c:pt idx="8">
                  <c:v>12208291</c:v>
                </c:pt>
                <c:pt idx="9">
                  <c:v>14031015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18736"/>
        <c:axId val="57818192"/>
      </c:lineChart>
      <c:catAx>
        <c:axId val="5781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F2B40E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26352"/>
        <c:crosses val="autoZero"/>
        <c:auto val="1"/>
        <c:lblAlgn val="ctr"/>
        <c:lblOffset val="100"/>
        <c:noMultiLvlLbl val="0"/>
      </c:catAx>
      <c:valAx>
        <c:axId val="57826352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2B40E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57817648"/>
        <c:crosses val="autoZero"/>
        <c:crossBetween val="between"/>
      </c:valAx>
      <c:valAx>
        <c:axId val="57818192"/>
        <c:scaling>
          <c:orientation val="minMax"/>
        </c:scaling>
        <c:delete val="0"/>
        <c:axPos val="r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2B40E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57818736"/>
        <c:crosses val="max"/>
        <c:crossBetween val="between"/>
      </c:valAx>
      <c:catAx>
        <c:axId val="57818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818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F2B40E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400" b="1" i="0" baseline="0" dirty="0" smtClean="0">
                <a:solidFill>
                  <a:srgbClr val="F2B40E"/>
                </a:solidFill>
                <a:effectLst/>
                <a:latin typeface="Montserrat Black" panose="00000A00000000000000" pitchFamily="2" charset="0"/>
              </a:rPr>
              <a:t>SL CONTAINER </a:t>
            </a:r>
            <a:r>
              <a:rPr lang="en-US" sz="4400" b="1" i="0" baseline="0" dirty="0">
                <a:solidFill>
                  <a:srgbClr val="F2B40E"/>
                </a:solidFill>
                <a:effectLst/>
                <a:latin typeface="Montserrat Black" panose="00000A00000000000000" pitchFamily="2" charset="0"/>
              </a:rPr>
              <a:t>THÔNG QUA CẢNG ĐÀ NẴNG 2020-2024 (</a:t>
            </a:r>
            <a:r>
              <a:rPr lang="en-US" sz="4400" b="1" i="0" baseline="0" dirty="0" err="1" smtClean="0">
                <a:solidFill>
                  <a:srgbClr val="F2B40E"/>
                </a:solidFill>
                <a:effectLst/>
                <a:latin typeface="Montserrat Black" panose="00000A00000000000000" pitchFamily="2" charset="0"/>
              </a:rPr>
              <a:t>Teus</a:t>
            </a:r>
            <a:r>
              <a:rPr lang="en-US" sz="4400" b="1" i="0" baseline="0" dirty="0" smtClean="0">
                <a:solidFill>
                  <a:srgbClr val="F2B40E"/>
                </a:solidFill>
                <a:effectLst/>
                <a:latin typeface="Montserrat Black" panose="00000A00000000000000" pitchFamily="2" charset="0"/>
              </a:rPr>
              <a:t>)</a:t>
            </a:r>
            <a:endParaRPr lang="en-US" sz="4400" dirty="0">
              <a:solidFill>
                <a:srgbClr val="F2B40E"/>
              </a:solidFill>
              <a:effectLst/>
              <a:latin typeface="Montserrat Black" panose="00000A00000000000000" pitchFamily="2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Sheet1!$C$18</c:f>
              <c:strCache>
                <c:ptCount val="1"/>
                <c:pt idx="0">
                  <c:v>Container (TEUs)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rgbClr val="F2B40E"/>
                    </a:solidFill>
                    <a:latin typeface="Montserrat Black" panose="00000A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Sheet1!$B$19:$B$23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Sheet1!$C$19:$C$23</c:f>
              <c:numCache>
                <c:formatCode>_(* #,##0_);_(* \(#,##0\);_(* "-"??_);_(@_)</c:formatCode>
                <c:ptCount val="5"/>
                <c:pt idx="0">
                  <c:v>554999</c:v>
                </c:pt>
                <c:pt idx="1">
                  <c:v>668446</c:v>
                </c:pt>
                <c:pt idx="2">
                  <c:v>652769</c:v>
                </c:pt>
                <c:pt idx="3">
                  <c:v>675254</c:v>
                </c:pt>
                <c:pt idx="4">
                  <c:v>762191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827984"/>
        <c:axId val="57828528"/>
      </c:lineChart>
      <c:catAx>
        <c:axId val="5782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F2B40E"/>
                </a:solidFill>
                <a:latin typeface="Montserrat Black" panose="00000A00000000000000" pitchFamily="2" charset="0"/>
                <a:ea typeface="+mn-ea"/>
                <a:cs typeface="+mn-cs"/>
              </a:defRPr>
            </a:pPr>
            <a:endParaRPr lang="en-US"/>
          </a:p>
        </c:txPr>
        <c:crossAx val="57828528"/>
        <c:crosses val="autoZero"/>
        <c:auto val="1"/>
        <c:lblAlgn val="ctr"/>
        <c:lblOffset val="100"/>
        <c:noMultiLvlLbl val="0"/>
      </c:catAx>
      <c:valAx>
        <c:axId val="5782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2B40E"/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F2B40E"/>
                </a:solidFill>
                <a:latin typeface="Montserrat Black" panose="00000A00000000000000" pitchFamily="2" charset="0"/>
                <a:ea typeface="+mn-ea"/>
                <a:cs typeface="+mn-cs"/>
              </a:defRPr>
            </a:pPr>
            <a:endParaRPr lang="en-US"/>
          </a:p>
        </c:txPr>
        <c:crossAx val="57827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79AB5-8ED9-4DEB-8F88-49D1C11D06FA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F7A14-1F11-4143-A424-E2E9CF1F8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0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A1691-75EB-475D-B34A-BB277071FED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60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5.png"/><Relationship Id="rId10" Type="http://schemas.openxmlformats.org/officeDocument/2006/relationships/image" Target="../media/image9.sv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15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0.png"/><Relationship Id="rId12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21.svg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35.sv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10" Type="http://schemas.openxmlformats.org/officeDocument/2006/relationships/chart" Target="../charts/chart1.xml"/><Relationship Id="rId4" Type="http://schemas.openxmlformats.org/officeDocument/2006/relationships/image" Target="../media/image6.png"/><Relationship Id="rId9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4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26" Type="http://schemas.openxmlformats.org/officeDocument/2006/relationships/image" Target="../media/image66.png"/><Relationship Id="rId3" Type="http://schemas.openxmlformats.org/officeDocument/2006/relationships/image" Target="../media/image7.jpeg"/><Relationship Id="rId21" Type="http://schemas.openxmlformats.org/officeDocument/2006/relationships/image" Target="../media/image61.png"/><Relationship Id="rId34" Type="http://schemas.openxmlformats.org/officeDocument/2006/relationships/image" Target="../media/image74.pn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17" Type="http://schemas.openxmlformats.org/officeDocument/2006/relationships/image" Target="../media/image57.jpeg"/><Relationship Id="rId25" Type="http://schemas.openxmlformats.org/officeDocument/2006/relationships/image" Target="../media/image65.png"/><Relationship Id="rId33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29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32" Type="http://schemas.openxmlformats.org/officeDocument/2006/relationships/image" Target="../media/image72.png"/><Relationship Id="rId5" Type="http://schemas.openxmlformats.org/officeDocument/2006/relationships/image" Target="../media/image6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68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31" Type="http://schemas.openxmlformats.org/officeDocument/2006/relationships/image" Target="../media/image71.png"/><Relationship Id="rId4" Type="http://schemas.openxmlformats.org/officeDocument/2006/relationships/image" Target="../media/image5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7.png"/><Relationship Id="rId30" Type="http://schemas.openxmlformats.org/officeDocument/2006/relationships/image" Target="../media/image70.png"/><Relationship Id="rId35" Type="http://schemas.openxmlformats.org/officeDocument/2006/relationships/image" Target="../media/image75.png"/><Relationship Id="rId8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12" Type="http://schemas.openxmlformats.org/officeDocument/2006/relationships/image" Target="../media/image5.png"/><Relationship Id="rId2" Type="http://schemas.openxmlformats.org/officeDocument/2006/relationships/image" Target="../media/image7.jpeg"/><Relationship Id="rId16" Type="http://schemas.openxmlformats.org/officeDocument/2006/relationships/image" Target="../media/image8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6.png"/><Relationship Id="rId5" Type="http://schemas.openxmlformats.org/officeDocument/2006/relationships/image" Target="../media/image77.png"/><Relationship Id="rId15" Type="http://schemas.openxmlformats.org/officeDocument/2006/relationships/image" Target="../media/image66.sv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888"/>
            <a:ext cx="18288000" cy="10291888"/>
          </a:xfrm>
          <a:custGeom>
            <a:avLst/>
            <a:gdLst/>
            <a:ahLst/>
            <a:cxnLst/>
            <a:rect l="l" t="t" r="r" b="b"/>
            <a:pathLst>
              <a:path w="20913913" h="11633364">
                <a:moveTo>
                  <a:pt x="0" y="0"/>
                </a:moveTo>
                <a:lnTo>
                  <a:pt x="20913913" y="0"/>
                </a:lnTo>
                <a:lnTo>
                  <a:pt x="20913913" y="11633364"/>
                </a:lnTo>
                <a:lnTo>
                  <a:pt x="0" y="1163336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</p:sp>
      <p:sp>
        <p:nvSpPr>
          <p:cNvPr id="13" name="Rectangle 12"/>
          <p:cNvSpPr/>
          <p:nvPr/>
        </p:nvSpPr>
        <p:spPr>
          <a:xfrm>
            <a:off x="14177" y="0"/>
            <a:ext cx="18298031" cy="10291888"/>
          </a:xfrm>
          <a:prstGeom prst="rect">
            <a:avLst/>
          </a:prstGeom>
          <a:solidFill>
            <a:srgbClr val="01519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287428" y="1229197"/>
            <a:ext cx="15703112" cy="3631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9600" spc="-549" dirty="0" smtClean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WELCOME TO </a:t>
            </a:r>
          </a:p>
          <a:p>
            <a:pPr algn="ctr">
              <a:spcBef>
                <a:spcPct val="0"/>
              </a:spcBef>
            </a:pPr>
            <a:r>
              <a:rPr lang="en-US" sz="14000" spc="-549" dirty="0" smtClean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DA NANG PORT</a:t>
            </a:r>
            <a:endParaRPr lang="en-US" sz="14000" spc="-549" dirty="0">
              <a:solidFill>
                <a:srgbClr val="F2B40E"/>
              </a:solidFill>
              <a:latin typeface="Montserrat Black" panose="00000A00000000000000" pitchFamily="2" charset="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38968" y="9684217"/>
            <a:ext cx="15210064" cy="482403"/>
            <a:chOff x="1538968" y="8445130"/>
            <a:chExt cx="15210064" cy="482403"/>
          </a:xfrm>
        </p:grpSpPr>
        <p:grpSp>
          <p:nvGrpSpPr>
            <p:cNvPr id="6" name="Group 6"/>
            <p:cNvGrpSpPr/>
            <p:nvPr/>
          </p:nvGrpSpPr>
          <p:grpSpPr>
            <a:xfrm>
              <a:off x="1538968" y="8445130"/>
              <a:ext cx="15210064" cy="482403"/>
              <a:chOff x="0" y="0"/>
              <a:chExt cx="4005943" cy="12705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005943" cy="127053"/>
              </a:xfrm>
              <a:custGeom>
                <a:avLst/>
                <a:gdLst/>
                <a:ahLst/>
                <a:cxnLst/>
                <a:rect l="l" t="t" r="r" b="b"/>
                <a:pathLst>
                  <a:path w="4005943" h="127053">
                    <a:moveTo>
                      <a:pt x="12725" y="0"/>
                    </a:moveTo>
                    <a:lnTo>
                      <a:pt x="3993218" y="0"/>
                    </a:lnTo>
                    <a:cubicBezTo>
                      <a:pt x="3996592" y="0"/>
                      <a:pt x="3999829" y="1341"/>
                      <a:pt x="4002216" y="3727"/>
                    </a:cubicBezTo>
                    <a:cubicBezTo>
                      <a:pt x="4004602" y="6113"/>
                      <a:pt x="4005943" y="9350"/>
                      <a:pt x="4005943" y="12725"/>
                    </a:cubicBezTo>
                    <a:lnTo>
                      <a:pt x="4005943" y="114328"/>
                    </a:lnTo>
                    <a:cubicBezTo>
                      <a:pt x="4005943" y="117702"/>
                      <a:pt x="4004602" y="120939"/>
                      <a:pt x="4002216" y="123326"/>
                    </a:cubicBezTo>
                    <a:cubicBezTo>
                      <a:pt x="3999829" y="125712"/>
                      <a:pt x="3996592" y="127053"/>
                      <a:pt x="3993218" y="127053"/>
                    </a:cubicBezTo>
                    <a:lnTo>
                      <a:pt x="12725" y="127053"/>
                    </a:lnTo>
                    <a:cubicBezTo>
                      <a:pt x="5697" y="127053"/>
                      <a:pt x="0" y="121355"/>
                      <a:pt x="0" y="114328"/>
                    </a:cubicBezTo>
                    <a:lnTo>
                      <a:pt x="0" y="12725"/>
                    </a:lnTo>
                    <a:cubicBezTo>
                      <a:pt x="0" y="9350"/>
                      <a:pt x="1341" y="6113"/>
                      <a:pt x="3727" y="3727"/>
                    </a:cubicBezTo>
                    <a:cubicBezTo>
                      <a:pt x="6113" y="1341"/>
                      <a:pt x="9350" y="0"/>
                      <a:pt x="12725" y="0"/>
                    </a:cubicBezTo>
                    <a:close/>
                  </a:path>
                </a:pathLst>
              </a:custGeom>
              <a:solidFill>
                <a:srgbClr val="F2B40E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19050"/>
                <a:ext cx="4005943" cy="1461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75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2366670" y="8521325"/>
              <a:ext cx="330012" cy="330012"/>
            </a:xfrm>
            <a:custGeom>
              <a:avLst/>
              <a:gdLst/>
              <a:ahLst/>
              <a:cxnLst/>
              <a:rect l="l" t="t" r="r" b="b"/>
              <a:pathLst>
                <a:path w="330012" h="330012">
                  <a:moveTo>
                    <a:pt x="0" y="0"/>
                  </a:moveTo>
                  <a:lnTo>
                    <a:pt x="330012" y="0"/>
                  </a:lnTo>
                  <a:lnTo>
                    <a:pt x="330012" y="330013"/>
                  </a:lnTo>
                  <a:lnTo>
                    <a:pt x="0" y="330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5713775" y="8521325"/>
              <a:ext cx="330012" cy="330012"/>
            </a:xfrm>
            <a:custGeom>
              <a:avLst/>
              <a:gdLst/>
              <a:ahLst/>
              <a:cxnLst/>
              <a:rect l="l" t="t" r="r" b="b"/>
              <a:pathLst>
                <a:path w="330012" h="330012">
                  <a:moveTo>
                    <a:pt x="0" y="0"/>
                  </a:moveTo>
                  <a:lnTo>
                    <a:pt x="330012" y="0"/>
                  </a:lnTo>
                  <a:lnTo>
                    <a:pt x="330012" y="330013"/>
                  </a:lnTo>
                  <a:lnTo>
                    <a:pt x="0" y="330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2743566" y="8521325"/>
              <a:ext cx="330012" cy="330012"/>
            </a:xfrm>
            <a:custGeom>
              <a:avLst/>
              <a:gdLst/>
              <a:ahLst/>
              <a:cxnLst/>
              <a:rect l="l" t="t" r="r" b="b"/>
              <a:pathLst>
                <a:path w="330012" h="330012">
                  <a:moveTo>
                    <a:pt x="0" y="0"/>
                  </a:moveTo>
                  <a:lnTo>
                    <a:pt x="330012" y="0"/>
                  </a:lnTo>
                  <a:lnTo>
                    <a:pt x="330012" y="330013"/>
                  </a:lnTo>
                  <a:lnTo>
                    <a:pt x="0" y="330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6129512" y="8486624"/>
              <a:ext cx="5680365" cy="3462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660"/>
                </a:lnSpc>
                <a:spcBef>
                  <a:spcPct val="0"/>
                </a:spcBef>
              </a:pP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26 </a:t>
              </a:r>
              <a:r>
                <a:rPr lang="en-US" sz="1900" dirty="0" err="1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Bạch</a:t>
              </a: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 </a:t>
              </a:r>
              <a:r>
                <a:rPr lang="en-US" sz="1900" dirty="0" err="1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Đằng</a:t>
              </a: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, </a:t>
              </a:r>
              <a:r>
                <a:rPr lang="en-US" sz="1900" dirty="0" err="1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Hải</a:t>
              </a: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 </a:t>
              </a:r>
              <a:r>
                <a:rPr lang="en-US" sz="1900" dirty="0" err="1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Châu</a:t>
              </a: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, Đà Nẵng, </a:t>
              </a:r>
              <a:r>
                <a:rPr lang="en-US" sz="1900" dirty="0" err="1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Việt</a:t>
              </a: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 Nam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782407" y="8484308"/>
              <a:ext cx="2037196" cy="346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0236.3822163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167272" y="8484308"/>
              <a:ext cx="3043948" cy="319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  <a:spcBef>
                  <a:spcPct val="0"/>
                </a:spcBef>
              </a:pPr>
              <a:r>
                <a:rPr lang="en-US" sz="1900" dirty="0">
                  <a:solidFill>
                    <a:srgbClr val="1B1E3F"/>
                  </a:solidFill>
                  <a:latin typeface="Montserrat" panose="00000800000000000000" pitchFamily="2" charset="0"/>
                  <a:ea typeface="Poppins" panose="00000500000000000000"/>
                  <a:cs typeface="Poppins" panose="00000500000000000000"/>
                  <a:sym typeface="Poppins" panose="00000500000000000000"/>
                </a:rPr>
                <a:t>danangport.com</a:t>
              </a:r>
            </a:p>
          </p:txBody>
        </p:sp>
      </p:grpSp>
      <p:sp>
        <p:nvSpPr>
          <p:cNvPr id="22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289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457200" y="0"/>
            <a:ext cx="0" cy="6993966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28700" y="564038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2"/>
                </a:lnTo>
                <a:lnTo>
                  <a:pt x="0" y="8275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39280" y="740769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1599" y="3591578"/>
            <a:ext cx="377576" cy="426038"/>
          </a:xfrm>
          <a:custGeom>
            <a:avLst/>
            <a:gdLst/>
            <a:ahLst/>
            <a:cxnLst/>
            <a:rect l="l" t="t" r="r" b="b"/>
            <a:pathLst>
              <a:path w="377576" h="426038">
                <a:moveTo>
                  <a:pt x="0" y="0"/>
                </a:moveTo>
                <a:lnTo>
                  <a:pt x="377576" y="0"/>
                </a:lnTo>
                <a:lnTo>
                  <a:pt x="377576" y="426037"/>
                </a:lnTo>
                <a:lnTo>
                  <a:pt x="0" y="4260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03966" y="5631779"/>
            <a:ext cx="377576" cy="426038"/>
          </a:xfrm>
          <a:custGeom>
            <a:avLst/>
            <a:gdLst/>
            <a:ahLst/>
            <a:cxnLst/>
            <a:rect l="l" t="t" r="r" b="b"/>
            <a:pathLst>
              <a:path w="377576" h="426038">
                <a:moveTo>
                  <a:pt x="0" y="0"/>
                </a:moveTo>
                <a:lnTo>
                  <a:pt x="377576" y="0"/>
                </a:lnTo>
                <a:lnTo>
                  <a:pt x="377576" y="426038"/>
                </a:lnTo>
                <a:lnTo>
                  <a:pt x="0" y="426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03966" y="7724692"/>
            <a:ext cx="377576" cy="426038"/>
          </a:xfrm>
          <a:custGeom>
            <a:avLst/>
            <a:gdLst/>
            <a:ahLst/>
            <a:cxnLst/>
            <a:rect l="l" t="t" r="r" b="b"/>
            <a:pathLst>
              <a:path w="377576" h="426038">
                <a:moveTo>
                  <a:pt x="0" y="0"/>
                </a:moveTo>
                <a:lnTo>
                  <a:pt x="377576" y="0"/>
                </a:lnTo>
                <a:lnTo>
                  <a:pt x="377576" y="426038"/>
                </a:lnTo>
                <a:lnTo>
                  <a:pt x="0" y="426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40637" y="3503981"/>
            <a:ext cx="8372304" cy="629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70"/>
              </a:lnSpc>
            </a:pP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Nằm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trong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vịnh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Đà Nẵng </a:t>
            </a:r>
            <a:r>
              <a:rPr lang="en-US" sz="2335" dirty="0" err="1" smtClean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rộng</a:t>
            </a:r>
            <a:r>
              <a:rPr lang="en-US" sz="2335" dirty="0" smtClean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 smtClean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hơn</a:t>
            </a:r>
            <a:r>
              <a:rPr lang="en-US" sz="2335" dirty="0" smtClean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100 km</a:t>
            </a:r>
            <a:r>
              <a:rPr lang="en-US" sz="233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2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được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bảo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quanh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bởi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đèo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Hải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Vân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Núi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Sơn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Trà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che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chắn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bởi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450m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đê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chắn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sóng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. Cảng Đà Nẵng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có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khả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năng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khai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thác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hàng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quanh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năm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. </a:t>
            </a:r>
          </a:p>
          <a:p>
            <a:pPr algn="just">
              <a:lnSpc>
                <a:spcPts val="3270"/>
              </a:lnSpc>
            </a:pPr>
            <a:endParaRPr lang="en-US" sz="2335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just">
              <a:lnSpc>
                <a:spcPts val="3270"/>
              </a:lnSpc>
            </a:pP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Sở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hữu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gần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1.700m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cầu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bến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với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khả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năng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tiếp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nhận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các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tàu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hàng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tổng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hợp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lên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đến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70.000 DWT,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tàu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container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đến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4.000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Teus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tàu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khách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đến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170.000 GRT,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cùng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với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các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thiết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bị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xếp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dỡ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kho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bãi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hiện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đại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.</a:t>
            </a:r>
          </a:p>
          <a:p>
            <a:pPr algn="just">
              <a:lnSpc>
                <a:spcPts val="3270"/>
              </a:lnSpc>
            </a:pPr>
            <a:endParaRPr lang="en-US" sz="2335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just">
              <a:lnSpc>
                <a:spcPts val="3270"/>
              </a:lnSpc>
            </a:pP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Cùng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với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hệ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thống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giao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thông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thuận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lợi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nối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liền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Cảng Đà Nẵng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với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sân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bay Đà Nẵng,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Ga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tàu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lửa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các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khu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công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nghiệp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đảm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bảo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sự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thuận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tiên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trong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việc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luân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chuyển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hàng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33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hóa</a:t>
            </a:r>
            <a:r>
              <a:rPr lang="en-US" sz="233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.</a:t>
            </a:r>
          </a:p>
          <a:p>
            <a:pPr algn="just">
              <a:lnSpc>
                <a:spcPts val="3270"/>
              </a:lnSpc>
            </a:pPr>
            <a:endParaRPr lang="en-US" sz="2335" dirty="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 rot="5400000">
            <a:off x="-1175030" y="8493340"/>
            <a:ext cx="3293034" cy="29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0"/>
              </a:lnSpc>
              <a:spcBef>
                <a:spcPct val="0"/>
              </a:spcBef>
            </a:pPr>
            <a:r>
              <a:rPr lang="en-US" sz="1755" spc="-96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DANANGPORT.COM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5940" y="1724925"/>
            <a:ext cx="7982859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VỀ CHÚNG TÔI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/>
          <a:srcRect l="25469" r="18365"/>
          <a:stretch/>
        </p:blipFill>
        <p:spPr>
          <a:xfrm>
            <a:off x="10149065" y="1391549"/>
            <a:ext cx="7841094" cy="78528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10054" y="3454814"/>
            <a:ext cx="6809146" cy="552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20"/>
              </a:lnSpc>
            </a:pP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Vị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</a:t>
            </a: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Trí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</a:t>
            </a: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Địa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</a:t>
            </a: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Lý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: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</a:p>
          <a:p>
            <a:pPr algn="just">
              <a:lnSpc>
                <a:spcPts val="3920"/>
              </a:lnSpc>
            </a:pP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DN1: 16</a:t>
            </a:r>
            <a:r>
              <a:rPr lang="en-US" sz="2800" spc="-5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12’ 28” N, 108</a:t>
            </a:r>
            <a:r>
              <a:rPr lang="en-US" sz="2800" spc="-5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12’ 12” E</a:t>
            </a:r>
          </a:p>
          <a:p>
            <a:pPr algn="just">
              <a:lnSpc>
                <a:spcPts val="3920"/>
              </a:lnSpc>
            </a:pP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DN2: 16</a:t>
            </a:r>
            <a:r>
              <a:rPr lang="en-US" sz="2800" spc="-5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09’ 16” N, 108</a:t>
            </a:r>
            <a:r>
              <a:rPr lang="en-US" sz="2800" spc="-5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14’ 42” E</a:t>
            </a:r>
          </a:p>
          <a:p>
            <a:pPr algn="just">
              <a:lnSpc>
                <a:spcPts val="3920"/>
              </a:lnSpc>
            </a:pPr>
            <a:endParaRPr lang="en-US" sz="2800" spc="-55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just">
              <a:lnSpc>
                <a:spcPts val="3920"/>
              </a:lnSpc>
            </a:pP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Trạm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Hoa </a:t>
            </a: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Tiêu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:</a:t>
            </a:r>
          </a:p>
          <a:p>
            <a:pPr algn="just">
              <a:lnSpc>
                <a:spcPts val="3920"/>
              </a:lnSpc>
            </a:pP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16</a:t>
            </a:r>
            <a:r>
              <a:rPr lang="en-US" sz="2800" spc="-5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10’ N, 108</a:t>
            </a:r>
            <a:r>
              <a:rPr lang="en-US" sz="2800" spc="-55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11’ E</a:t>
            </a:r>
          </a:p>
          <a:p>
            <a:pPr algn="just">
              <a:lnSpc>
                <a:spcPts val="3920"/>
              </a:lnSpc>
            </a:pPr>
            <a:endParaRPr lang="en-US" sz="2800" spc="-55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algn="just">
              <a:lnSpc>
                <a:spcPts val="3920"/>
              </a:lnSpc>
            </a:pP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Thủy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</a:t>
            </a:r>
            <a:r>
              <a:rPr lang="en-US" sz="2800" b="1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Triều</a:t>
            </a:r>
            <a:r>
              <a:rPr lang="en-US" sz="2800" b="1" spc="-55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:</a:t>
            </a:r>
          </a:p>
          <a:p>
            <a:pPr algn="just">
              <a:lnSpc>
                <a:spcPts val="3920"/>
              </a:lnSpc>
            </a:pP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•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Bán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Nhật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Triều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mức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độ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dao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động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trung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bình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: 0.9 m</a:t>
            </a:r>
          </a:p>
          <a:p>
            <a:pPr algn="just">
              <a:lnSpc>
                <a:spcPts val="3920"/>
              </a:lnSpc>
              <a:spcBef>
                <a:spcPct val="0"/>
              </a:spcBef>
            </a:pP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•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Độ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sâu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cầu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55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bến</a:t>
            </a:r>
            <a:r>
              <a:rPr lang="en-US" sz="2800" spc="-55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: -14.3m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11688" y="948458"/>
            <a:ext cx="9444837" cy="8390084"/>
            <a:chOff x="0" y="0"/>
            <a:chExt cx="12593117" cy="111867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593117" cy="11186779"/>
            </a:xfrm>
            <a:custGeom>
              <a:avLst/>
              <a:gdLst/>
              <a:ahLst/>
              <a:cxnLst/>
              <a:rect l="l" t="t" r="r" b="b"/>
              <a:pathLst>
                <a:path w="12593117" h="11186779">
                  <a:moveTo>
                    <a:pt x="0" y="0"/>
                  </a:moveTo>
                  <a:lnTo>
                    <a:pt x="12593117" y="0"/>
                  </a:lnTo>
                  <a:lnTo>
                    <a:pt x="12593117" y="11186779"/>
                  </a:lnTo>
                  <a:lnTo>
                    <a:pt x="0" y="11186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76200" cap="rnd">
              <a:solidFill>
                <a:srgbClr val="F2B40E"/>
              </a:solidFill>
              <a:prstDash val="solid"/>
              <a:round/>
            </a:ln>
          </p:spPr>
        </p:sp>
        <p:sp>
          <p:nvSpPr>
            <p:cNvPr id="8" name="Freeform 8"/>
            <p:cNvSpPr/>
            <p:nvPr/>
          </p:nvSpPr>
          <p:spPr>
            <a:xfrm>
              <a:off x="9642096" y="1093150"/>
              <a:ext cx="1686495" cy="1718927"/>
            </a:xfrm>
            <a:custGeom>
              <a:avLst/>
              <a:gdLst/>
              <a:ahLst/>
              <a:cxnLst/>
              <a:rect l="l" t="t" r="r" b="b"/>
              <a:pathLst>
                <a:path w="1686495" h="1718927">
                  <a:moveTo>
                    <a:pt x="0" y="0"/>
                  </a:moveTo>
                  <a:lnTo>
                    <a:pt x="1686495" y="0"/>
                  </a:lnTo>
                  <a:lnTo>
                    <a:pt x="1686495" y="1718927"/>
                  </a:lnTo>
                  <a:lnTo>
                    <a:pt x="0" y="1718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0152574" y="873390"/>
              <a:ext cx="665539" cy="887386"/>
            </a:xfrm>
            <a:custGeom>
              <a:avLst/>
              <a:gdLst/>
              <a:ahLst/>
              <a:cxnLst/>
              <a:rect l="l" t="t" r="r" b="b"/>
              <a:pathLst>
                <a:path w="665539" h="887386">
                  <a:moveTo>
                    <a:pt x="0" y="0"/>
                  </a:moveTo>
                  <a:lnTo>
                    <a:pt x="665539" y="0"/>
                  </a:lnTo>
                  <a:lnTo>
                    <a:pt x="665539" y="887386"/>
                  </a:lnTo>
                  <a:lnTo>
                    <a:pt x="0" y="8873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638058" y="3616739"/>
            <a:ext cx="276720" cy="319446"/>
          </a:xfrm>
          <a:custGeom>
            <a:avLst/>
            <a:gdLst/>
            <a:ahLst/>
            <a:cxnLst/>
            <a:rect l="l" t="t" r="r" b="b"/>
            <a:pathLst>
              <a:path w="276720" h="319446">
                <a:moveTo>
                  <a:pt x="0" y="0"/>
                </a:moveTo>
                <a:lnTo>
                  <a:pt x="276721" y="0"/>
                </a:lnTo>
                <a:lnTo>
                  <a:pt x="276721" y="319446"/>
                </a:lnTo>
                <a:lnTo>
                  <a:pt x="0" y="3194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58140" y="1886999"/>
            <a:ext cx="5780859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VỊ TRÍ ĐỊA LÝ</a:t>
            </a:r>
          </a:p>
        </p:txBody>
      </p:sp>
      <p:sp>
        <p:nvSpPr>
          <p:cNvPr id="12" name="Freeform 12"/>
          <p:cNvSpPr/>
          <p:nvPr/>
        </p:nvSpPr>
        <p:spPr>
          <a:xfrm>
            <a:off x="638058" y="5586776"/>
            <a:ext cx="276720" cy="319446"/>
          </a:xfrm>
          <a:custGeom>
            <a:avLst/>
            <a:gdLst/>
            <a:ahLst/>
            <a:cxnLst/>
            <a:rect l="l" t="t" r="r" b="b"/>
            <a:pathLst>
              <a:path w="276720" h="319446">
                <a:moveTo>
                  <a:pt x="0" y="0"/>
                </a:moveTo>
                <a:lnTo>
                  <a:pt x="276721" y="0"/>
                </a:lnTo>
                <a:lnTo>
                  <a:pt x="276721" y="319447"/>
                </a:lnTo>
                <a:lnTo>
                  <a:pt x="0" y="3194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38058" y="7136841"/>
            <a:ext cx="276720" cy="319446"/>
          </a:xfrm>
          <a:custGeom>
            <a:avLst/>
            <a:gdLst/>
            <a:ahLst/>
            <a:cxnLst/>
            <a:rect l="l" t="t" r="r" b="b"/>
            <a:pathLst>
              <a:path w="276720" h="319446">
                <a:moveTo>
                  <a:pt x="0" y="0"/>
                </a:moveTo>
                <a:lnTo>
                  <a:pt x="276721" y="0"/>
                </a:lnTo>
                <a:lnTo>
                  <a:pt x="276721" y="319446"/>
                </a:lnTo>
                <a:lnTo>
                  <a:pt x="0" y="3194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983543" y="0"/>
            <a:ext cx="13716000" cy="10287000"/>
            <a:chOff x="19418" y="0"/>
            <a:chExt cx="812800" cy="609600"/>
          </a:xfrm>
          <a:blipFill>
            <a:blip r:embed="rId3"/>
            <a:stretch>
              <a:fillRect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19418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609600"/>
                  </a:moveTo>
                  <a:lnTo>
                    <a:pt x="609600" y="609600"/>
                  </a:lnTo>
                  <a:lnTo>
                    <a:pt x="812800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grpFill/>
          </p:spPr>
        </p:sp>
      </p:grpSp>
      <p:sp>
        <p:nvSpPr>
          <p:cNvPr id="5" name="AutoShape 5"/>
          <p:cNvSpPr/>
          <p:nvPr/>
        </p:nvSpPr>
        <p:spPr>
          <a:xfrm>
            <a:off x="619125" y="0"/>
            <a:ext cx="0" cy="6993966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 rot="5400000">
            <a:off x="-1013104" y="8493340"/>
            <a:ext cx="3293034" cy="29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0"/>
              </a:lnSpc>
              <a:spcBef>
                <a:spcPct val="0"/>
              </a:spcBef>
            </a:pPr>
            <a:r>
              <a:rPr lang="en-US" sz="1755" spc="-96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DANANGPORT.COM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223422"/>
            <a:ext cx="459040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TẦM NHÌN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47112" y="6335871"/>
            <a:ext cx="250267" cy="29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0"/>
              </a:lnSpc>
              <a:spcBef>
                <a:spcPct val="0"/>
              </a:spcBef>
            </a:pPr>
            <a:r>
              <a:rPr lang="en-US" sz="1755" b="1" spc="-96">
                <a:solidFill>
                  <a:srgbClr val="1F2123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597220"/>
            <a:ext cx="7691779" cy="1396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10"/>
              </a:lnSpc>
              <a:spcBef>
                <a:spcPct val="0"/>
              </a:spcBef>
            </a:pP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Cảng Đà Nẵng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sẽ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trở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thành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cửa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ngõ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giao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thương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quốc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tế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hàng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đầu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của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quốc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gia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khu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vực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Tiểu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vùng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sông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Mê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Kông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. </a:t>
            </a:r>
          </a:p>
        </p:txBody>
      </p:sp>
      <p:sp>
        <p:nvSpPr>
          <p:cNvPr id="12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357326" y="0"/>
            <a:ext cx="13716000" cy="10287000"/>
            <a:chOff x="0" y="0"/>
            <a:chExt cx="812800" cy="609600"/>
          </a:xfrm>
          <a:blipFill>
            <a:blip r:embed="rId3"/>
            <a:stretch>
              <a:fillRect t="-9333" b="-9333"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609600"/>
                  </a:moveTo>
                  <a:lnTo>
                    <a:pt x="609600" y="609600"/>
                  </a:lnTo>
                  <a:lnTo>
                    <a:pt x="812800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grpFill/>
          </p:spPr>
        </p:sp>
      </p:grpSp>
      <p:sp>
        <p:nvSpPr>
          <p:cNvPr id="5" name="AutoShape 5"/>
          <p:cNvSpPr/>
          <p:nvPr/>
        </p:nvSpPr>
        <p:spPr>
          <a:xfrm>
            <a:off x="619125" y="0"/>
            <a:ext cx="0" cy="6993966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 rot="5400000">
            <a:off x="-1013104" y="8493340"/>
            <a:ext cx="3293034" cy="29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0"/>
              </a:lnSpc>
              <a:spcBef>
                <a:spcPct val="0"/>
              </a:spcBef>
            </a:pPr>
            <a:r>
              <a:rPr lang="en-US" sz="1755" spc="-96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DANANGPORT.COM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2347952"/>
            <a:ext cx="4590409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SỨ MỆNH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85826" y="3804681"/>
            <a:ext cx="6806241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10"/>
              </a:lnSpc>
              <a:spcBef>
                <a:spcPct val="0"/>
              </a:spcBef>
            </a:pP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Chúng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tôi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không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ngừng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cho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sự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thông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suốt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nhanh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chóng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an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toàn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của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dòng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hàng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hóa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con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người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văn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hóa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vì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tin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rằng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điều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đó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sẽ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tạo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nên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sự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thịnh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vượng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của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Quốc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gia</a:t>
            </a:r>
            <a:endParaRPr lang="en-US" sz="2800" spc="-153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84385" y="6793823"/>
            <a:ext cx="815425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10"/>
              </a:lnSpc>
              <a:spcBef>
                <a:spcPct val="0"/>
              </a:spcBef>
            </a:pP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Sứ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mệnh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của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chúng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tôi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là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cung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cấp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dịch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vụ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cảng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biển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hoàn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hảo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kết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nối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hoạt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động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trong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chuỗi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logistics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của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vùng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quốc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gia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và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thế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spc="-153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giới</a:t>
            </a:r>
            <a:r>
              <a:rPr lang="en-US" sz="2800" spc="-153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. </a:t>
            </a:r>
          </a:p>
        </p:txBody>
      </p:sp>
      <p:sp>
        <p:nvSpPr>
          <p:cNvPr id="22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01720" y="1627929"/>
            <a:ext cx="9084217" cy="6935892"/>
            <a:chOff x="0" y="0"/>
            <a:chExt cx="5547339" cy="42354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47339" cy="4235450"/>
            </a:xfrm>
            <a:custGeom>
              <a:avLst/>
              <a:gdLst/>
              <a:ahLst/>
              <a:cxnLst/>
              <a:rect l="l" t="t" r="r" b="b"/>
              <a:pathLst>
                <a:path w="5547339" h="4235450">
                  <a:moveTo>
                    <a:pt x="5547339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5547339" y="538480"/>
                  </a:lnTo>
                  <a:close/>
                </a:path>
              </a:pathLst>
            </a:custGeom>
            <a:blipFill>
              <a:blip r:embed="rId2"/>
              <a:stretch>
                <a:fillRect l="-17317" t="-17704" r="-17317"/>
              </a:stretch>
            </a:blipFill>
            <a:ln w="200025" cap="sq">
              <a:solidFill>
                <a:srgbClr val="F8CF6E"/>
              </a:solidFill>
              <a:prstDash val="solid"/>
              <a:miter/>
            </a:ln>
          </p:spPr>
        </p:sp>
      </p:grpSp>
      <p:grpSp>
        <p:nvGrpSpPr>
          <p:cNvPr id="4" name="Group 4"/>
          <p:cNvGrpSpPr/>
          <p:nvPr/>
        </p:nvGrpSpPr>
        <p:grpSpPr>
          <a:xfrm rot="2700000">
            <a:off x="9257603" y="3232323"/>
            <a:ext cx="548522" cy="548522"/>
            <a:chOff x="0" y="0"/>
            <a:chExt cx="531276" cy="53127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1276" cy="531276"/>
            </a:xfrm>
            <a:custGeom>
              <a:avLst/>
              <a:gdLst/>
              <a:ahLst/>
              <a:cxnLst/>
              <a:rect l="l" t="t" r="r" b="b"/>
              <a:pathLst>
                <a:path w="531276" h="531276">
                  <a:moveTo>
                    <a:pt x="98799" y="0"/>
                  </a:moveTo>
                  <a:lnTo>
                    <a:pt x="432477" y="0"/>
                  </a:lnTo>
                  <a:cubicBezTo>
                    <a:pt x="458680" y="0"/>
                    <a:pt x="483810" y="10409"/>
                    <a:pt x="502339" y="28938"/>
                  </a:cubicBezTo>
                  <a:cubicBezTo>
                    <a:pt x="520867" y="47466"/>
                    <a:pt x="531276" y="72596"/>
                    <a:pt x="531276" y="98799"/>
                  </a:cubicBezTo>
                  <a:lnTo>
                    <a:pt x="531276" y="432477"/>
                  </a:lnTo>
                  <a:cubicBezTo>
                    <a:pt x="531276" y="458680"/>
                    <a:pt x="520867" y="483810"/>
                    <a:pt x="502339" y="502339"/>
                  </a:cubicBezTo>
                  <a:cubicBezTo>
                    <a:pt x="483810" y="520867"/>
                    <a:pt x="458680" y="531276"/>
                    <a:pt x="432477" y="531276"/>
                  </a:cubicBezTo>
                  <a:lnTo>
                    <a:pt x="98799" y="531276"/>
                  </a:lnTo>
                  <a:cubicBezTo>
                    <a:pt x="72596" y="531276"/>
                    <a:pt x="47466" y="520867"/>
                    <a:pt x="28938" y="502339"/>
                  </a:cubicBezTo>
                  <a:cubicBezTo>
                    <a:pt x="10409" y="483810"/>
                    <a:pt x="0" y="458680"/>
                    <a:pt x="0" y="432477"/>
                  </a:cubicBezTo>
                  <a:lnTo>
                    <a:pt x="0" y="98799"/>
                  </a:lnTo>
                  <a:cubicBezTo>
                    <a:pt x="0" y="72596"/>
                    <a:pt x="10409" y="47466"/>
                    <a:pt x="28938" y="28938"/>
                  </a:cubicBezTo>
                  <a:cubicBezTo>
                    <a:pt x="47466" y="10409"/>
                    <a:pt x="72596" y="0"/>
                    <a:pt x="98799" y="0"/>
                  </a:cubicBez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531276" cy="588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2700000">
            <a:off x="9257603" y="4217600"/>
            <a:ext cx="548522" cy="548522"/>
            <a:chOff x="0" y="0"/>
            <a:chExt cx="531276" cy="5312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1276" cy="531276"/>
            </a:xfrm>
            <a:custGeom>
              <a:avLst/>
              <a:gdLst/>
              <a:ahLst/>
              <a:cxnLst/>
              <a:rect l="l" t="t" r="r" b="b"/>
              <a:pathLst>
                <a:path w="531276" h="531276">
                  <a:moveTo>
                    <a:pt x="98799" y="0"/>
                  </a:moveTo>
                  <a:lnTo>
                    <a:pt x="432477" y="0"/>
                  </a:lnTo>
                  <a:cubicBezTo>
                    <a:pt x="458680" y="0"/>
                    <a:pt x="483810" y="10409"/>
                    <a:pt x="502339" y="28938"/>
                  </a:cubicBezTo>
                  <a:cubicBezTo>
                    <a:pt x="520867" y="47466"/>
                    <a:pt x="531276" y="72596"/>
                    <a:pt x="531276" y="98799"/>
                  </a:cubicBezTo>
                  <a:lnTo>
                    <a:pt x="531276" y="432477"/>
                  </a:lnTo>
                  <a:cubicBezTo>
                    <a:pt x="531276" y="458680"/>
                    <a:pt x="520867" y="483810"/>
                    <a:pt x="502339" y="502339"/>
                  </a:cubicBezTo>
                  <a:cubicBezTo>
                    <a:pt x="483810" y="520867"/>
                    <a:pt x="458680" y="531276"/>
                    <a:pt x="432477" y="531276"/>
                  </a:cubicBezTo>
                  <a:lnTo>
                    <a:pt x="98799" y="531276"/>
                  </a:lnTo>
                  <a:cubicBezTo>
                    <a:pt x="72596" y="531276"/>
                    <a:pt x="47466" y="520867"/>
                    <a:pt x="28938" y="502339"/>
                  </a:cubicBezTo>
                  <a:cubicBezTo>
                    <a:pt x="10409" y="483810"/>
                    <a:pt x="0" y="458680"/>
                    <a:pt x="0" y="432477"/>
                  </a:cubicBezTo>
                  <a:lnTo>
                    <a:pt x="0" y="98799"/>
                  </a:lnTo>
                  <a:cubicBezTo>
                    <a:pt x="0" y="72596"/>
                    <a:pt x="10409" y="47466"/>
                    <a:pt x="28938" y="28938"/>
                  </a:cubicBezTo>
                  <a:cubicBezTo>
                    <a:pt x="47466" y="10409"/>
                    <a:pt x="72596" y="0"/>
                    <a:pt x="98799" y="0"/>
                  </a:cubicBez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531276" cy="588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2700000">
            <a:off x="9257603" y="5202878"/>
            <a:ext cx="548522" cy="548522"/>
            <a:chOff x="0" y="0"/>
            <a:chExt cx="531276" cy="53127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1276" cy="531276"/>
            </a:xfrm>
            <a:custGeom>
              <a:avLst/>
              <a:gdLst/>
              <a:ahLst/>
              <a:cxnLst/>
              <a:rect l="l" t="t" r="r" b="b"/>
              <a:pathLst>
                <a:path w="531276" h="531276">
                  <a:moveTo>
                    <a:pt x="98799" y="0"/>
                  </a:moveTo>
                  <a:lnTo>
                    <a:pt x="432477" y="0"/>
                  </a:lnTo>
                  <a:cubicBezTo>
                    <a:pt x="458680" y="0"/>
                    <a:pt x="483810" y="10409"/>
                    <a:pt x="502339" y="28938"/>
                  </a:cubicBezTo>
                  <a:cubicBezTo>
                    <a:pt x="520867" y="47466"/>
                    <a:pt x="531276" y="72596"/>
                    <a:pt x="531276" y="98799"/>
                  </a:cubicBezTo>
                  <a:lnTo>
                    <a:pt x="531276" y="432477"/>
                  </a:lnTo>
                  <a:cubicBezTo>
                    <a:pt x="531276" y="458680"/>
                    <a:pt x="520867" y="483810"/>
                    <a:pt x="502339" y="502339"/>
                  </a:cubicBezTo>
                  <a:cubicBezTo>
                    <a:pt x="483810" y="520867"/>
                    <a:pt x="458680" y="531276"/>
                    <a:pt x="432477" y="531276"/>
                  </a:cubicBezTo>
                  <a:lnTo>
                    <a:pt x="98799" y="531276"/>
                  </a:lnTo>
                  <a:cubicBezTo>
                    <a:pt x="72596" y="531276"/>
                    <a:pt x="47466" y="520867"/>
                    <a:pt x="28938" y="502339"/>
                  </a:cubicBezTo>
                  <a:cubicBezTo>
                    <a:pt x="10409" y="483810"/>
                    <a:pt x="0" y="458680"/>
                    <a:pt x="0" y="432477"/>
                  </a:cubicBezTo>
                  <a:lnTo>
                    <a:pt x="0" y="98799"/>
                  </a:lnTo>
                  <a:cubicBezTo>
                    <a:pt x="0" y="72596"/>
                    <a:pt x="10409" y="47466"/>
                    <a:pt x="28938" y="28938"/>
                  </a:cubicBezTo>
                  <a:cubicBezTo>
                    <a:pt x="47466" y="10409"/>
                    <a:pt x="72596" y="0"/>
                    <a:pt x="98799" y="0"/>
                  </a:cubicBez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531276" cy="588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2700000">
            <a:off x="9257603" y="6188156"/>
            <a:ext cx="548522" cy="548522"/>
            <a:chOff x="0" y="0"/>
            <a:chExt cx="531276" cy="53127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31276" cy="531276"/>
            </a:xfrm>
            <a:custGeom>
              <a:avLst/>
              <a:gdLst/>
              <a:ahLst/>
              <a:cxnLst/>
              <a:rect l="l" t="t" r="r" b="b"/>
              <a:pathLst>
                <a:path w="531276" h="531276">
                  <a:moveTo>
                    <a:pt x="98799" y="0"/>
                  </a:moveTo>
                  <a:lnTo>
                    <a:pt x="432477" y="0"/>
                  </a:lnTo>
                  <a:cubicBezTo>
                    <a:pt x="458680" y="0"/>
                    <a:pt x="483810" y="10409"/>
                    <a:pt x="502339" y="28938"/>
                  </a:cubicBezTo>
                  <a:cubicBezTo>
                    <a:pt x="520867" y="47466"/>
                    <a:pt x="531276" y="72596"/>
                    <a:pt x="531276" y="98799"/>
                  </a:cubicBezTo>
                  <a:lnTo>
                    <a:pt x="531276" y="432477"/>
                  </a:lnTo>
                  <a:cubicBezTo>
                    <a:pt x="531276" y="458680"/>
                    <a:pt x="520867" y="483810"/>
                    <a:pt x="502339" y="502339"/>
                  </a:cubicBezTo>
                  <a:cubicBezTo>
                    <a:pt x="483810" y="520867"/>
                    <a:pt x="458680" y="531276"/>
                    <a:pt x="432477" y="531276"/>
                  </a:cubicBezTo>
                  <a:lnTo>
                    <a:pt x="98799" y="531276"/>
                  </a:lnTo>
                  <a:cubicBezTo>
                    <a:pt x="72596" y="531276"/>
                    <a:pt x="47466" y="520867"/>
                    <a:pt x="28938" y="502339"/>
                  </a:cubicBezTo>
                  <a:cubicBezTo>
                    <a:pt x="10409" y="483810"/>
                    <a:pt x="0" y="458680"/>
                    <a:pt x="0" y="432477"/>
                  </a:cubicBezTo>
                  <a:lnTo>
                    <a:pt x="0" y="98799"/>
                  </a:lnTo>
                  <a:cubicBezTo>
                    <a:pt x="0" y="72596"/>
                    <a:pt x="10409" y="47466"/>
                    <a:pt x="28938" y="28938"/>
                  </a:cubicBezTo>
                  <a:cubicBezTo>
                    <a:pt x="47466" y="10409"/>
                    <a:pt x="72596" y="0"/>
                    <a:pt x="98799" y="0"/>
                  </a:cubicBez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531276" cy="588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2700000">
            <a:off x="9257603" y="7173433"/>
            <a:ext cx="548522" cy="548522"/>
            <a:chOff x="0" y="0"/>
            <a:chExt cx="531276" cy="53127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31276" cy="531276"/>
            </a:xfrm>
            <a:custGeom>
              <a:avLst/>
              <a:gdLst/>
              <a:ahLst/>
              <a:cxnLst/>
              <a:rect l="l" t="t" r="r" b="b"/>
              <a:pathLst>
                <a:path w="531276" h="531276">
                  <a:moveTo>
                    <a:pt x="98799" y="0"/>
                  </a:moveTo>
                  <a:lnTo>
                    <a:pt x="432477" y="0"/>
                  </a:lnTo>
                  <a:cubicBezTo>
                    <a:pt x="458680" y="0"/>
                    <a:pt x="483810" y="10409"/>
                    <a:pt x="502339" y="28938"/>
                  </a:cubicBezTo>
                  <a:cubicBezTo>
                    <a:pt x="520867" y="47466"/>
                    <a:pt x="531276" y="72596"/>
                    <a:pt x="531276" y="98799"/>
                  </a:cubicBezTo>
                  <a:lnTo>
                    <a:pt x="531276" y="432477"/>
                  </a:lnTo>
                  <a:cubicBezTo>
                    <a:pt x="531276" y="458680"/>
                    <a:pt x="520867" y="483810"/>
                    <a:pt x="502339" y="502339"/>
                  </a:cubicBezTo>
                  <a:cubicBezTo>
                    <a:pt x="483810" y="520867"/>
                    <a:pt x="458680" y="531276"/>
                    <a:pt x="432477" y="531276"/>
                  </a:cubicBezTo>
                  <a:lnTo>
                    <a:pt x="98799" y="531276"/>
                  </a:lnTo>
                  <a:cubicBezTo>
                    <a:pt x="72596" y="531276"/>
                    <a:pt x="47466" y="520867"/>
                    <a:pt x="28938" y="502339"/>
                  </a:cubicBezTo>
                  <a:cubicBezTo>
                    <a:pt x="10409" y="483810"/>
                    <a:pt x="0" y="458680"/>
                    <a:pt x="0" y="432477"/>
                  </a:cubicBezTo>
                  <a:lnTo>
                    <a:pt x="0" y="98799"/>
                  </a:lnTo>
                  <a:cubicBezTo>
                    <a:pt x="0" y="72596"/>
                    <a:pt x="10409" y="47466"/>
                    <a:pt x="28938" y="28938"/>
                  </a:cubicBezTo>
                  <a:cubicBezTo>
                    <a:pt x="47466" y="10409"/>
                    <a:pt x="72596" y="0"/>
                    <a:pt x="98799" y="0"/>
                  </a:cubicBez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531276" cy="588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415057" y="3208769"/>
            <a:ext cx="370984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1.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153091" y="3208769"/>
            <a:ext cx="3845986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Chính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trực</a:t>
            </a:r>
            <a:endParaRPr lang="en-US" sz="2800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379822" y="4194046"/>
            <a:ext cx="406219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2.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153091" y="4194046"/>
            <a:ext cx="3205762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Kỷ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cương</a:t>
            </a:r>
            <a:endParaRPr lang="en-US" sz="2800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379487" y="5179324"/>
            <a:ext cx="540241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3.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153091" y="5179324"/>
            <a:ext cx="4002920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Tôn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trọng</a:t>
            </a:r>
            <a:endParaRPr lang="en-US" sz="2800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 rot="60000">
            <a:off x="9350783" y="6166951"/>
            <a:ext cx="501028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4.</a:t>
            </a:r>
          </a:p>
        </p:txBody>
      </p:sp>
      <p:sp>
        <p:nvSpPr>
          <p:cNvPr id="28" name="TextBox 28"/>
          <p:cNvSpPr txBox="1"/>
          <p:nvPr/>
        </p:nvSpPr>
        <p:spPr>
          <a:xfrm rot="60000">
            <a:off x="9350783" y="7152229"/>
            <a:ext cx="501028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5.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153091" y="6164602"/>
            <a:ext cx="3439604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Sáng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tạo</a:t>
            </a:r>
            <a:endParaRPr lang="en-US" sz="2800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153091" y="7149879"/>
            <a:ext cx="3439604" cy="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Tôn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trọng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cá</a:t>
            </a:r>
            <a:r>
              <a:rPr lang="en-US" sz="28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nhân</a:t>
            </a:r>
            <a:endParaRPr lang="en-US" sz="2800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7943838" y="1371588"/>
            <a:ext cx="9626096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CÁC GIÁ TRỊ CÔNG TY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574316" y="8958298"/>
            <a:ext cx="16150582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6450"/>
              </a:lnSpc>
              <a:spcBef>
                <a:spcPct val="0"/>
              </a:spcBef>
            </a:pPr>
            <a:r>
              <a:rPr lang="en-US" sz="5000" b="1" spc="-275" dirty="0">
                <a:solidFill>
                  <a:srgbClr val="FFFFFF"/>
                </a:solidFill>
                <a:latin typeface="Montserrat Black" panose="00000A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CON NGƯỜI LÀ NỀN </a:t>
            </a:r>
            <a:r>
              <a:rPr lang="en-US" sz="5000" b="1" spc="-275" dirty="0" smtClean="0">
                <a:solidFill>
                  <a:srgbClr val="FFFFFF"/>
                </a:solidFill>
                <a:latin typeface="Montserrat Black" panose="00000A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TẢNG </a:t>
            </a:r>
            <a:r>
              <a:rPr lang="en-US" sz="5000" b="1" spc="-275" dirty="0">
                <a:solidFill>
                  <a:srgbClr val="FFFFFF"/>
                </a:solidFill>
                <a:latin typeface="Montserrat Black" panose="00000A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CỦA SỰ PHÁT TRIỂN</a:t>
            </a:r>
          </a:p>
        </p:txBody>
      </p:sp>
      <p:sp>
        <p:nvSpPr>
          <p:cNvPr id="33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4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/>
            </a:stretch>
          </a:blipFill>
        </p:spPr>
      </p:sp>
      <p:pic>
        <p:nvPicPr>
          <p:cNvPr id="190" name="Google Shape;190;p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34000" y="-2552700"/>
            <a:ext cx="13707110" cy="136131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4"/>
          <p:cNvGrpSpPr/>
          <p:nvPr/>
        </p:nvGrpSpPr>
        <p:grpSpPr>
          <a:xfrm rot="-5400000">
            <a:off x="8807965" y="806965"/>
            <a:ext cx="672070" cy="18288000"/>
            <a:chOff x="0" y="0"/>
            <a:chExt cx="177006" cy="48165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7006" cy="4816592"/>
            </a:xfrm>
            <a:custGeom>
              <a:avLst/>
              <a:gdLst/>
              <a:ahLst/>
              <a:cxnLst/>
              <a:rect l="l" t="t" r="r" b="b"/>
              <a:pathLst>
                <a:path w="177006" h="4816592">
                  <a:moveTo>
                    <a:pt x="0" y="0"/>
                  </a:moveTo>
                  <a:lnTo>
                    <a:pt x="177006" y="0"/>
                  </a:lnTo>
                  <a:lnTo>
                    <a:pt x="177006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77006" cy="48451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0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0" y="9950965"/>
            <a:ext cx="14851771" cy="0"/>
          </a:xfrm>
          <a:prstGeom prst="line">
            <a:avLst/>
          </a:prstGeom>
          <a:ln w="19050" cap="flat">
            <a:solidFill>
              <a:srgbClr val="1B1E3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304800" y="4211856"/>
            <a:ext cx="8496300" cy="2975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0"/>
              </a:lnSpc>
              <a:spcBef>
                <a:spcPct val="0"/>
              </a:spcBef>
            </a:pPr>
            <a:r>
              <a:rPr lang="en-US" sz="9000" spc="-49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CÁC DỊCH VỤ CUNG CẤP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851771" y="9789535"/>
            <a:ext cx="3293034" cy="29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0"/>
              </a:lnSpc>
              <a:spcBef>
                <a:spcPct val="0"/>
              </a:spcBef>
            </a:pPr>
            <a:r>
              <a:rPr lang="en-US" sz="1755" spc="-96">
                <a:solidFill>
                  <a:srgbClr val="1F2123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DANANGPORT.COM</a:t>
            </a:r>
          </a:p>
        </p:txBody>
      </p:sp>
      <p:sp>
        <p:nvSpPr>
          <p:cNvPr id="12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9760" y="13551"/>
            <a:ext cx="19292862" cy="10273449"/>
          </a:xfrm>
          <a:custGeom>
            <a:avLst/>
            <a:gdLst/>
            <a:ahLst/>
            <a:cxnLst/>
            <a:rect l="l" t="t" r="r" b="b"/>
            <a:pathLst>
              <a:path w="19292862" h="10273449">
                <a:moveTo>
                  <a:pt x="0" y="0"/>
                </a:moveTo>
                <a:lnTo>
                  <a:pt x="19292862" y="0"/>
                </a:lnTo>
                <a:lnTo>
                  <a:pt x="19292862" y="10273449"/>
                </a:lnTo>
                <a:lnTo>
                  <a:pt x="0" y="1027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422" y="2127750"/>
            <a:ext cx="5327438" cy="3995578"/>
            <a:chOff x="0" y="0"/>
            <a:chExt cx="812800" cy="609600"/>
          </a:xfrm>
          <a:blipFill>
            <a:blip r:embed="rId3"/>
            <a:stretch>
              <a:fillRect t="-9333" b="-9333"/>
            </a:stretch>
          </a:blip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5" name="Group 5"/>
          <p:cNvGrpSpPr/>
          <p:nvPr/>
        </p:nvGrpSpPr>
        <p:grpSpPr>
          <a:xfrm>
            <a:off x="3509233" y="4607352"/>
            <a:ext cx="5327438" cy="3995578"/>
            <a:chOff x="0" y="0"/>
            <a:chExt cx="812800" cy="609600"/>
          </a:xfrm>
          <a:blipFill>
            <a:blip r:embed="rId4"/>
            <a:stretch>
              <a:fillRect t="-9333" b="-9333"/>
            </a:stretch>
          </a:blip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7" name="Group 7"/>
          <p:cNvGrpSpPr/>
          <p:nvPr/>
        </p:nvGrpSpPr>
        <p:grpSpPr>
          <a:xfrm>
            <a:off x="4947718" y="3225288"/>
            <a:ext cx="998284" cy="1221096"/>
            <a:chOff x="0" y="0"/>
            <a:chExt cx="498367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8367" cy="609600"/>
            </a:xfrm>
            <a:custGeom>
              <a:avLst/>
              <a:gdLst/>
              <a:ahLst/>
              <a:cxnLst/>
              <a:rect l="l" t="t" r="r" b="b"/>
              <a:pathLst>
                <a:path w="498367" h="609600">
                  <a:moveTo>
                    <a:pt x="203200" y="0"/>
                  </a:moveTo>
                  <a:lnTo>
                    <a:pt x="498367" y="0"/>
                  </a:lnTo>
                  <a:lnTo>
                    <a:pt x="2951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29516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25080" y="6324506"/>
            <a:ext cx="998284" cy="1221096"/>
            <a:chOff x="0" y="0"/>
            <a:chExt cx="498367" cy="609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8367" cy="609600"/>
            </a:xfrm>
            <a:custGeom>
              <a:avLst/>
              <a:gdLst/>
              <a:ahLst/>
              <a:cxnLst/>
              <a:rect l="l" t="t" r="r" b="b"/>
              <a:pathLst>
                <a:path w="498367" h="609600">
                  <a:moveTo>
                    <a:pt x="203200" y="0"/>
                  </a:moveTo>
                  <a:lnTo>
                    <a:pt x="498367" y="0"/>
                  </a:lnTo>
                  <a:lnTo>
                    <a:pt x="29516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295167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15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509671"/>
              </p:ext>
            </p:extLst>
          </p:nvPr>
        </p:nvGraphicFramePr>
        <p:xfrm>
          <a:off x="8565806" y="1302180"/>
          <a:ext cx="9268356" cy="8696320"/>
        </p:xfrm>
        <a:graphic>
          <a:graphicData uri="http://schemas.openxmlformats.org/drawingml/2006/table">
            <a:tbl>
              <a:tblPr/>
              <a:tblGrid>
                <a:gridCol w="3846820"/>
                <a:gridCol w="2374465"/>
                <a:gridCol w="3047071"/>
              </a:tblGrid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b="1" dirty="0" err="1">
                          <a:solidFill>
                            <a:srgbClr val="FFFFFF"/>
                          </a:solidFill>
                          <a:latin typeface="Poppins Bold" panose="0000080000000000000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Thiết</a:t>
                      </a: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Poppins Bold" panose="0000080000000000000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 </a:t>
                      </a:r>
                      <a:r>
                        <a:rPr lang="en-US" sz="1900" b="1" dirty="0" err="1">
                          <a:solidFill>
                            <a:srgbClr val="FFFFFF"/>
                          </a:solidFill>
                          <a:latin typeface="Poppins Bold" panose="0000080000000000000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Bị</a:t>
                      </a:r>
                      <a:endParaRPr lang="en-US" sz="1100" dirty="0"/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b="1">
                          <a:solidFill>
                            <a:srgbClr val="FFFFFF"/>
                          </a:solidFill>
                          <a:latin typeface="Poppins Bold" panose="0000080000000000000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Số Lượng</a:t>
                      </a:r>
                      <a:endParaRPr lang="en-US" sz="1100"/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b="1">
                          <a:solidFill>
                            <a:srgbClr val="FFFFFF"/>
                          </a:solidFill>
                          <a:latin typeface="Poppins Bold" panose="0000080000000000000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Tải Trọng</a:t>
                      </a:r>
                      <a:endParaRPr lang="en-US" sz="1100"/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Cẩu</a:t>
                      </a: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QCC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05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36MT / 50MT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Cẩu</a:t>
                      </a: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RTG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14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36 MT / 40 MT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Cẩu</a:t>
                      </a: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19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Bờ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08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25 – 40 MT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Reach stacker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14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42 MT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Log loader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03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5 MT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Cẩu di động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18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25 – 80 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Xe Nâng Hàng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22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 – 7 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Xe đầu kéo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47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22 – 38 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32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Dump trucks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06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  <a:defRPr/>
                      </a:pPr>
                      <a:r>
                        <a:rPr lang="en-US" sz="19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16 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6"/>
          <p:cNvSpPr txBox="1"/>
          <p:nvPr/>
        </p:nvSpPr>
        <p:spPr>
          <a:xfrm>
            <a:off x="7086600" y="303538"/>
            <a:ext cx="11728116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CƠ SỞ HẠ TẦNG &amp; THIẾT BỊ</a:t>
            </a:r>
          </a:p>
        </p:txBody>
      </p:sp>
      <p:sp>
        <p:nvSpPr>
          <p:cNvPr id="17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9760" y="13551"/>
            <a:ext cx="19292862" cy="10273449"/>
          </a:xfrm>
          <a:custGeom>
            <a:avLst/>
            <a:gdLst/>
            <a:ahLst/>
            <a:cxnLst/>
            <a:rect l="l" t="t" r="r" b="b"/>
            <a:pathLst>
              <a:path w="19292862" h="10273449">
                <a:moveTo>
                  <a:pt x="0" y="0"/>
                </a:moveTo>
                <a:lnTo>
                  <a:pt x="19292862" y="0"/>
                </a:lnTo>
                <a:lnTo>
                  <a:pt x="19292862" y="10273449"/>
                </a:lnTo>
                <a:lnTo>
                  <a:pt x="0" y="1027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116248"/>
              </p:ext>
            </p:extLst>
          </p:nvPr>
        </p:nvGraphicFramePr>
        <p:xfrm>
          <a:off x="463508" y="2766543"/>
          <a:ext cx="8680492" cy="7037049"/>
        </p:xfrm>
        <a:graphic>
          <a:graphicData uri="http://schemas.openxmlformats.org/drawingml/2006/table">
            <a:tbl>
              <a:tblPr/>
              <a:tblGrid>
                <a:gridCol w="3602828"/>
                <a:gridCol w="2223860"/>
                <a:gridCol w="2853804"/>
              </a:tblGrid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b="1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Thiết</a:t>
                      </a: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bị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  Số  Lượng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b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Tải  Trọng  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  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Tàu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  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lai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dắt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11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500 – 3,200 HP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029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Kho CFS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02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2,160 m</a:t>
                      </a:r>
                      <a:r>
                        <a:rPr lang="en-US" sz="2200" baseline="300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</a:t>
                      </a: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/kho 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Cân Điện Tử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05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80 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Băng Tải Gỗ Dăm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02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Ngoạm hoa thị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04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5 – 5,5 m</a:t>
                      </a:r>
                      <a:r>
                        <a:rPr lang="en-US" sz="2200" baseline="300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3 </a:t>
                      </a:r>
                      <a:endParaRPr lang="en-US" sz="1100" baseline="300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Ổ</a:t>
                      </a:r>
                      <a:r>
                        <a:rPr lang="en-US" sz="2200" baseline="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cắm</a:t>
                      </a:r>
                      <a:r>
                        <a:rPr lang="en-US" sz="2200" baseline="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điện</a:t>
                      </a:r>
                      <a:r>
                        <a:rPr lang="en-US" sz="2200" baseline="0" dirty="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 container </a:t>
                      </a:r>
                      <a:r>
                        <a:rPr lang="en-US" sz="2200" baseline="0" dirty="0" err="1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lạnh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mtClean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cs typeface="Poppins" panose="00000500000000000000"/>
                          <a:sym typeface="Poppins" panose="00000500000000000000"/>
                        </a:rPr>
                        <a:t>334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endParaRPr lang="en-US" sz="1100" baseline="300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Freeform 6"/>
          <p:cNvSpPr/>
          <p:nvPr/>
        </p:nvSpPr>
        <p:spPr>
          <a:xfrm>
            <a:off x="9401863" y="3135632"/>
            <a:ext cx="8396817" cy="5791679"/>
          </a:xfrm>
          <a:custGeom>
            <a:avLst/>
            <a:gdLst/>
            <a:ahLst/>
            <a:cxnLst/>
            <a:rect l="l" t="t" r="r" b="b"/>
            <a:pathLst>
              <a:path w="8396817" h="5791679">
                <a:moveTo>
                  <a:pt x="0" y="0"/>
                </a:moveTo>
                <a:lnTo>
                  <a:pt x="8396817" y="0"/>
                </a:lnTo>
                <a:lnTo>
                  <a:pt x="8396817" y="5791679"/>
                </a:lnTo>
                <a:lnTo>
                  <a:pt x="0" y="57916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14600" y="1333983"/>
            <a:ext cx="13258800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CƠ SỞ HẠ TẦNG &amp; THIẾT BỊ</a:t>
            </a:r>
          </a:p>
        </p:txBody>
      </p:sp>
      <p:sp>
        <p:nvSpPr>
          <p:cNvPr id="8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6645" y="240443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52600" y="417173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279942" y="702252"/>
            <a:ext cx="11728116" cy="112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CÁC KHU CÔNG NGHIỆP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12631" y="1996440"/>
            <a:ext cx="17862739" cy="8060561"/>
            <a:chOff x="212631" y="1996440"/>
            <a:chExt cx="17862739" cy="8060561"/>
          </a:xfrm>
        </p:grpSpPr>
        <p:sp>
          <p:nvSpPr>
            <p:cNvPr id="2" name="Freeform 2"/>
            <p:cNvSpPr/>
            <p:nvPr/>
          </p:nvSpPr>
          <p:spPr>
            <a:xfrm>
              <a:off x="212631" y="1996440"/>
              <a:ext cx="17862739" cy="8060561"/>
            </a:xfrm>
            <a:custGeom>
              <a:avLst/>
              <a:gdLst/>
              <a:ahLst/>
              <a:cxnLst/>
              <a:rect l="l" t="t" r="r" b="b"/>
              <a:pathLst>
                <a:path w="17862739" h="8060561">
                  <a:moveTo>
                    <a:pt x="0" y="0"/>
                  </a:moveTo>
                  <a:lnTo>
                    <a:pt x="17862738" y="0"/>
                  </a:lnTo>
                  <a:lnTo>
                    <a:pt x="17862738" y="8060561"/>
                  </a:lnTo>
                  <a:lnTo>
                    <a:pt x="0" y="8060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95250" cap="rnd">
              <a:solidFill>
                <a:srgbClr val="F8CF6E"/>
              </a:solidFill>
              <a:prstDash val="solid"/>
              <a:round/>
            </a:ln>
          </p:spPr>
        </p:sp>
        <p:pic>
          <p:nvPicPr>
            <p:cNvPr id="6" name="Google Shape;149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3468" y="2054447"/>
              <a:ext cx="17731902" cy="80025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09760" y="13551"/>
            <a:ext cx="19292862" cy="10273449"/>
          </a:xfrm>
          <a:custGeom>
            <a:avLst/>
            <a:gdLst/>
            <a:ahLst/>
            <a:cxnLst/>
            <a:rect l="l" t="t" r="r" b="b"/>
            <a:pathLst>
              <a:path w="19292862" h="10273449">
                <a:moveTo>
                  <a:pt x="0" y="0"/>
                </a:moveTo>
                <a:lnTo>
                  <a:pt x="19292862" y="0"/>
                </a:lnTo>
                <a:lnTo>
                  <a:pt x="19292862" y="10273449"/>
                </a:lnTo>
                <a:lnTo>
                  <a:pt x="0" y="1027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0" y="1491330"/>
            <a:ext cx="18288000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ĐIỂM </a:t>
            </a:r>
            <a:r>
              <a:rPr lang="en-US" sz="6000" spc="-330" dirty="0" smtClean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CUỐI </a:t>
            </a: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HÀNH LANG KINH TẾ ĐÔNG TÂY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152698" y="2965800"/>
            <a:ext cx="9106602" cy="6292500"/>
            <a:chOff x="0" y="0"/>
            <a:chExt cx="2398447" cy="16572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98447" cy="1657284"/>
            </a:xfrm>
            <a:custGeom>
              <a:avLst/>
              <a:gdLst/>
              <a:ahLst/>
              <a:cxnLst/>
              <a:rect l="l" t="t" r="r" b="b"/>
              <a:pathLst>
                <a:path w="2398447" h="1657284">
                  <a:moveTo>
                    <a:pt x="15303" y="0"/>
                  </a:moveTo>
                  <a:lnTo>
                    <a:pt x="2383144" y="0"/>
                  </a:lnTo>
                  <a:cubicBezTo>
                    <a:pt x="2391595" y="0"/>
                    <a:pt x="2398447" y="6851"/>
                    <a:pt x="2398447" y="15303"/>
                  </a:cubicBezTo>
                  <a:lnTo>
                    <a:pt x="2398447" y="1641981"/>
                  </a:lnTo>
                  <a:cubicBezTo>
                    <a:pt x="2398447" y="1650433"/>
                    <a:pt x="2391595" y="1657284"/>
                    <a:pt x="2383144" y="1657284"/>
                  </a:cubicBezTo>
                  <a:lnTo>
                    <a:pt x="15303" y="1657284"/>
                  </a:lnTo>
                  <a:cubicBezTo>
                    <a:pt x="6851" y="1657284"/>
                    <a:pt x="0" y="1650433"/>
                    <a:pt x="0" y="1641981"/>
                  </a:cubicBezTo>
                  <a:lnTo>
                    <a:pt x="0" y="15303"/>
                  </a:lnTo>
                  <a:cubicBezTo>
                    <a:pt x="0" y="6851"/>
                    <a:pt x="6851" y="0"/>
                    <a:pt x="15303" y="0"/>
                  </a:cubicBezTo>
                  <a:close/>
                </a:path>
              </a:pathLst>
            </a:custGeom>
            <a:solidFill>
              <a:srgbClr val="F8CF6E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398447" cy="1723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645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152699" y="3337735"/>
            <a:ext cx="8738796" cy="550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20" lvl="1" indent="-302260" algn="just">
              <a:lnSpc>
                <a:spcPts val="3920"/>
              </a:lnSpc>
              <a:buFont typeface="Arial" panose="020B0604020202020204"/>
              <a:buChar char="•"/>
            </a:pP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Hành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lang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kinh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tế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Đông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Tây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dài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1,450km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đi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qua 04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nước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từ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thành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phố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Mawlamyine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(Myanmar)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tới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Đà Nẵng (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Việt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Nam),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xuyên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qua, Thailand (Mae Sot,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Tak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Sukkothai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Kalasin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Phitsanulok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Khon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Kaen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Yasothon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and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Mukdahan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), Laos (from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Savannakhet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province to the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Dansavanh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).</a:t>
            </a:r>
          </a:p>
          <a:p>
            <a:pPr algn="just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  <a:p>
            <a:pPr marL="604520" lvl="1" indent="-302260" algn="just">
              <a:lnSpc>
                <a:spcPts val="3920"/>
              </a:lnSpc>
              <a:buFont typeface="Arial" panose="020B0604020202020204"/>
              <a:buChar char="•"/>
            </a:pP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Cảng Đà Nẵng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là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một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mắt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xích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quan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trọng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từ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tuyến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hành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lang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kinh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tế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Đông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Tây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ra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Thái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Bình</a:t>
            </a:r>
            <a:r>
              <a:rPr lang="en-US" sz="28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Dương</a:t>
            </a:r>
          </a:p>
        </p:txBody>
      </p:sp>
      <p:pic>
        <p:nvPicPr>
          <p:cNvPr id="168" name="Google Shape;168;p7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14400" y="3390900"/>
            <a:ext cx="5613400" cy="561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20" name="Freeform 3"/>
          <p:cNvSpPr/>
          <p:nvPr/>
        </p:nvSpPr>
        <p:spPr>
          <a:xfrm>
            <a:off x="304800" y="271656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4"/>
          <p:cNvSpPr/>
          <p:nvPr/>
        </p:nvSpPr>
        <p:spPr>
          <a:xfrm>
            <a:off x="1530755" y="448387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4"/>
          <p:cNvGrpSpPr/>
          <p:nvPr/>
        </p:nvGrpSpPr>
        <p:grpSpPr>
          <a:xfrm>
            <a:off x="15192015" y="3556455"/>
            <a:ext cx="3208942" cy="3936286"/>
            <a:chOff x="15041672" y="4440485"/>
            <a:chExt cx="3208942" cy="3936286"/>
          </a:xfrm>
        </p:grpSpPr>
        <p:grpSp>
          <p:nvGrpSpPr>
            <p:cNvPr id="6" name="Group 6"/>
            <p:cNvGrpSpPr/>
            <p:nvPr/>
          </p:nvGrpSpPr>
          <p:grpSpPr>
            <a:xfrm>
              <a:off x="15392400" y="5656437"/>
              <a:ext cx="2709113" cy="1148880"/>
              <a:chOff x="0" y="0"/>
              <a:chExt cx="3612151" cy="1531840"/>
            </a:xfrm>
          </p:grpSpPr>
          <p:grpSp>
            <p:nvGrpSpPr>
              <p:cNvPr id="7" name="Group 7"/>
              <p:cNvGrpSpPr/>
              <p:nvPr/>
            </p:nvGrpSpPr>
            <p:grpSpPr>
              <a:xfrm>
                <a:off x="0" y="0"/>
                <a:ext cx="3612151" cy="1531840"/>
                <a:chOff x="0" y="0"/>
                <a:chExt cx="1954829" cy="829003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0" y="0"/>
                  <a:ext cx="1954829" cy="829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4829" h="829004">
                      <a:moveTo>
                        <a:pt x="1830369" y="829003"/>
                      </a:moveTo>
                      <a:lnTo>
                        <a:pt x="124460" y="829003"/>
                      </a:lnTo>
                      <a:cubicBezTo>
                        <a:pt x="55880" y="829003"/>
                        <a:pt x="0" y="773123"/>
                        <a:pt x="0" y="704543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830369" y="0"/>
                      </a:lnTo>
                      <a:cubicBezTo>
                        <a:pt x="1898949" y="0"/>
                        <a:pt x="1954829" y="55880"/>
                        <a:pt x="1954829" y="124460"/>
                      </a:cubicBezTo>
                      <a:lnTo>
                        <a:pt x="1954829" y="704544"/>
                      </a:lnTo>
                      <a:cubicBezTo>
                        <a:pt x="1954829" y="773123"/>
                        <a:pt x="1898949" y="829004"/>
                        <a:pt x="1830369" y="82900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DBD9D4">
                        <a:alpha val="100000"/>
                      </a:srgbClr>
                    </a:gs>
                    <a:gs pos="50000">
                      <a:srgbClr val="F8C921">
                        <a:alpha val="100000"/>
                      </a:srgbClr>
                    </a:gs>
                    <a:gs pos="100000">
                      <a:srgbClr val="C6C3B6">
                        <a:alpha val="100000"/>
                      </a:srgbClr>
                    </a:gs>
                  </a:gsLst>
                  <a:lin ang="2700000"/>
                </a:gradFill>
              </p:spPr>
            </p:sp>
          </p:grpSp>
          <p:sp>
            <p:nvSpPr>
              <p:cNvPr id="9" name="Freeform 9"/>
              <p:cNvSpPr/>
              <p:nvPr/>
            </p:nvSpPr>
            <p:spPr>
              <a:xfrm>
                <a:off x="146859" y="409763"/>
                <a:ext cx="897548" cy="677241"/>
              </a:xfrm>
              <a:custGeom>
                <a:avLst/>
                <a:gdLst/>
                <a:ahLst/>
                <a:cxnLst/>
                <a:rect l="l" t="t" r="r" b="b"/>
                <a:pathLst>
                  <a:path w="897548" h="677241">
                    <a:moveTo>
                      <a:pt x="0" y="0"/>
                    </a:moveTo>
                    <a:lnTo>
                      <a:pt x="897548" y="0"/>
                    </a:lnTo>
                    <a:lnTo>
                      <a:pt x="897548" y="677241"/>
                    </a:lnTo>
                    <a:lnTo>
                      <a:pt x="0" y="6772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=""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300272" y="753622"/>
                <a:ext cx="2132319" cy="260640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1575"/>
                  </a:lnSpc>
                  <a:spcBef>
                    <a:spcPct val="0"/>
                  </a:spcBef>
                </a:pPr>
                <a:r>
                  <a:rPr lang="en-US" sz="1125" spc="-22" dirty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Container (</a:t>
                </a:r>
                <a:r>
                  <a:rPr lang="en-US" sz="1125" spc="-22" dirty="0" err="1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Teus</a:t>
                </a:r>
                <a:r>
                  <a:rPr lang="en-US" sz="1125" spc="-22" dirty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)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300272" y="302107"/>
                <a:ext cx="2009527" cy="51552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2850"/>
                  </a:lnSpc>
                </a:pPr>
                <a:r>
                  <a:rPr lang="en-US" sz="3000" b="1" spc="-60" dirty="0" smtClean="0">
                    <a:solidFill>
                      <a:srgbClr val="010326"/>
                    </a:solidFill>
                    <a:latin typeface="Poppins Bold" panose="00000800000000000000"/>
                    <a:ea typeface="Poppins Bold" panose="00000800000000000000"/>
                    <a:cs typeface="Poppins Bold" panose="00000800000000000000"/>
                    <a:sym typeface="Poppins Bold" panose="00000800000000000000"/>
                  </a:rPr>
                  <a:t>760K+ </a:t>
                </a:r>
                <a:endParaRPr lang="en-US" sz="3000" b="1" spc="-60" dirty="0">
                  <a:solidFill>
                    <a:srgbClr val="010326"/>
                  </a:solidFill>
                  <a:latin typeface="Poppins Bold" panose="00000800000000000000"/>
                  <a:ea typeface="Poppins Bold" panose="00000800000000000000"/>
                  <a:cs typeface="Poppins Bold" panose="00000800000000000000"/>
                  <a:sym typeface="Poppins Bold" panose="00000800000000000000"/>
                </a:endParaRP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5392400" y="7227891"/>
              <a:ext cx="2709113" cy="1148880"/>
              <a:chOff x="0" y="0"/>
              <a:chExt cx="3612151" cy="1531840"/>
            </a:xfrm>
          </p:grpSpPr>
          <p:grpSp>
            <p:nvGrpSpPr>
              <p:cNvPr id="14" name="Group 14"/>
              <p:cNvGrpSpPr/>
              <p:nvPr/>
            </p:nvGrpSpPr>
            <p:grpSpPr>
              <a:xfrm>
                <a:off x="0" y="0"/>
                <a:ext cx="3612151" cy="1531840"/>
                <a:chOff x="0" y="0"/>
                <a:chExt cx="1954829" cy="829003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0" y="0"/>
                  <a:ext cx="1954829" cy="829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4829" h="829004">
                      <a:moveTo>
                        <a:pt x="1830369" y="829003"/>
                      </a:moveTo>
                      <a:lnTo>
                        <a:pt x="124460" y="829003"/>
                      </a:lnTo>
                      <a:cubicBezTo>
                        <a:pt x="55880" y="829003"/>
                        <a:pt x="0" y="773123"/>
                        <a:pt x="0" y="704543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1830369" y="0"/>
                      </a:lnTo>
                      <a:cubicBezTo>
                        <a:pt x="1898949" y="0"/>
                        <a:pt x="1954829" y="55880"/>
                        <a:pt x="1954829" y="124460"/>
                      </a:cubicBezTo>
                      <a:lnTo>
                        <a:pt x="1954829" y="704544"/>
                      </a:lnTo>
                      <a:cubicBezTo>
                        <a:pt x="1954829" y="773123"/>
                        <a:pt x="1898949" y="829004"/>
                        <a:pt x="1830369" y="82900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DBD9D4">
                        <a:alpha val="100000"/>
                      </a:srgbClr>
                    </a:gs>
                    <a:gs pos="50000">
                      <a:srgbClr val="F8C921">
                        <a:alpha val="100000"/>
                      </a:srgbClr>
                    </a:gs>
                    <a:gs pos="100000">
                      <a:srgbClr val="C6C3B6">
                        <a:alpha val="100000"/>
                      </a:srgbClr>
                    </a:gs>
                  </a:gsLst>
                  <a:lin ang="2700000"/>
                </a:gradFill>
              </p:spPr>
            </p:sp>
          </p:grpSp>
          <p:sp>
            <p:nvSpPr>
              <p:cNvPr id="16" name="TextBox 16"/>
              <p:cNvSpPr txBox="1"/>
              <p:nvPr/>
            </p:nvSpPr>
            <p:spPr>
              <a:xfrm>
                <a:off x="1300272" y="753623"/>
                <a:ext cx="2132319" cy="27357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1575"/>
                  </a:lnSpc>
                  <a:spcBef>
                    <a:spcPct val="0"/>
                  </a:spcBef>
                </a:pPr>
                <a:r>
                  <a:rPr lang="en-US" sz="1125" spc="-22" dirty="0" err="1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Tổng</a:t>
                </a:r>
                <a:r>
                  <a:rPr lang="en-US" sz="1125" spc="-22" dirty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 </a:t>
                </a:r>
                <a:r>
                  <a:rPr lang="en-US" sz="1125" spc="-22" dirty="0" smtClean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sản </a:t>
                </a:r>
                <a:r>
                  <a:rPr lang="en-US" sz="1125" spc="-22" dirty="0" err="1" smtClean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lượng</a:t>
                </a:r>
                <a:r>
                  <a:rPr lang="en-US" sz="1125" spc="-22" dirty="0" smtClean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 (</a:t>
                </a:r>
                <a:r>
                  <a:rPr lang="en-US" sz="1125" spc="-22" dirty="0" err="1" smtClean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tấn</a:t>
                </a:r>
                <a:r>
                  <a:rPr lang="en-US" sz="1125" spc="-22" dirty="0" smtClean="0">
                    <a:solidFill>
                      <a:srgbClr val="010326"/>
                    </a:solidFill>
                    <a:latin typeface="Poppins" panose="00000500000000000000"/>
                    <a:ea typeface="Poppins" panose="00000500000000000000"/>
                    <a:cs typeface="Poppins" panose="00000500000000000000"/>
                    <a:sym typeface="Poppins" panose="00000500000000000000"/>
                  </a:rPr>
                  <a:t>)</a:t>
                </a:r>
                <a:endParaRPr lang="en-US" sz="1125" spc="-22" dirty="0">
                  <a:solidFill>
                    <a:srgbClr val="010326"/>
                  </a:solidFill>
                  <a:latin typeface="Poppins" panose="00000500000000000000"/>
                  <a:ea typeface="Poppins" panose="00000500000000000000"/>
                  <a:cs typeface="Poppins" panose="00000500000000000000"/>
                  <a:sym typeface="Poppins" panose="00000500000000000000"/>
                </a:endParaRP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300272" y="302107"/>
                <a:ext cx="2009527" cy="515525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l">
                  <a:lnSpc>
                    <a:spcPts val="2850"/>
                  </a:lnSpc>
                </a:pPr>
                <a:r>
                  <a:rPr lang="en-US" sz="3000" b="1" spc="-60" dirty="0" smtClean="0">
                    <a:solidFill>
                      <a:srgbClr val="010326"/>
                    </a:solidFill>
                    <a:latin typeface="Poppins Bold" panose="00000800000000000000"/>
                    <a:ea typeface="Poppins Bold" panose="00000800000000000000"/>
                    <a:cs typeface="Poppins Bold" panose="00000800000000000000"/>
                    <a:sym typeface="Poppins Bold" panose="00000800000000000000"/>
                  </a:rPr>
                  <a:t>14M+ </a:t>
                </a:r>
                <a:endParaRPr lang="en-US" sz="3000" b="1" spc="-60" dirty="0">
                  <a:solidFill>
                    <a:srgbClr val="010326"/>
                  </a:solidFill>
                  <a:latin typeface="Poppins Bold" panose="00000800000000000000"/>
                  <a:ea typeface="Poppins Bold" panose="00000800000000000000"/>
                  <a:cs typeface="Poppins Bold" panose="00000800000000000000"/>
                  <a:sym typeface="Poppins Bold" panose="00000800000000000000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301965" y="428245"/>
                <a:ext cx="587337" cy="587337"/>
              </a:xfrm>
              <a:custGeom>
                <a:avLst/>
                <a:gdLst/>
                <a:ahLst/>
                <a:cxnLst/>
                <a:rect l="l" t="t" r="r" b="b"/>
                <a:pathLst>
                  <a:path w="587337" h="587337">
                    <a:moveTo>
                      <a:pt x="0" y="0"/>
                    </a:moveTo>
                    <a:lnTo>
                      <a:pt x="587336" y="0"/>
                    </a:lnTo>
                    <a:lnTo>
                      <a:pt x="587336" y="587337"/>
                    </a:lnTo>
                    <a:lnTo>
                      <a:pt x="0" y="5873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extLst>
                    <a:ext uri="{96DAC541-7B7A-43D3-8B79-37D633B846F1}">
                      <asvg:svgBlip xmlns=""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22" name="TextBox 12"/>
            <p:cNvSpPr txBox="1"/>
            <p:nvPr/>
          </p:nvSpPr>
          <p:spPr>
            <a:xfrm>
              <a:off x="15041672" y="4440485"/>
              <a:ext cx="3208942" cy="9874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740"/>
                </a:lnSpc>
                <a:spcBef>
                  <a:spcPct val="0"/>
                </a:spcBef>
              </a:pPr>
              <a:r>
                <a:rPr lang="en-US" sz="6000" spc="-330" dirty="0" smtClean="0">
                  <a:solidFill>
                    <a:srgbClr val="F2B40E"/>
                  </a:solidFill>
                  <a:latin typeface="Montserrat Black" panose="00000A00000000000000" pitchFamily="2" charset="0"/>
                  <a:ea typeface="Anton" panose="00000500000000000000"/>
                  <a:cs typeface="Anton" panose="00000500000000000000"/>
                  <a:sym typeface="Anton" panose="00000500000000000000"/>
                </a:rPr>
                <a:t>2024</a:t>
              </a:r>
              <a:endPara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17371" y="1181198"/>
            <a:ext cx="15087600" cy="8686800"/>
            <a:chOff x="217371" y="1181198"/>
            <a:chExt cx="15087600" cy="8686800"/>
          </a:xfrm>
        </p:grpSpPr>
        <p:sp>
          <p:nvSpPr>
            <p:cNvPr id="3" name="Rectangle 2"/>
            <p:cNvSpPr/>
            <p:nvPr/>
          </p:nvSpPr>
          <p:spPr>
            <a:xfrm>
              <a:off x="217371" y="1181198"/>
              <a:ext cx="15087600" cy="8686800"/>
            </a:xfrm>
            <a:prstGeom prst="rect">
              <a:avLst/>
            </a:prstGeom>
            <a:solidFill>
              <a:srgbClr val="01519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" name="Chart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14981514"/>
                </p:ext>
              </p:extLst>
            </p:nvPr>
          </p:nvGraphicFramePr>
          <p:xfrm>
            <a:off x="369771" y="1198835"/>
            <a:ext cx="14554200" cy="8458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20" name="Freeform 3"/>
          <p:cNvSpPr/>
          <p:nvPr/>
        </p:nvSpPr>
        <p:spPr>
          <a:xfrm>
            <a:off x="304800" y="271656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4"/>
          <p:cNvSpPr/>
          <p:nvPr/>
        </p:nvSpPr>
        <p:spPr>
          <a:xfrm>
            <a:off x="1530755" y="448387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Rectangle 2"/>
          <p:cNvSpPr/>
          <p:nvPr/>
        </p:nvSpPr>
        <p:spPr>
          <a:xfrm>
            <a:off x="1" y="1181198"/>
            <a:ext cx="18288000" cy="6498471"/>
          </a:xfrm>
          <a:prstGeom prst="rect">
            <a:avLst/>
          </a:prstGeom>
          <a:solidFill>
            <a:srgbClr val="015198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3003090"/>
              </p:ext>
            </p:extLst>
          </p:nvPr>
        </p:nvGraphicFramePr>
        <p:xfrm>
          <a:off x="685800" y="1099167"/>
          <a:ext cx="16840200" cy="6651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3624497" y="8260059"/>
            <a:ext cx="9209222" cy="1446550"/>
            <a:chOff x="2629605" y="8137592"/>
            <a:chExt cx="9209222" cy="1446550"/>
          </a:xfrm>
        </p:grpSpPr>
        <p:sp>
          <p:nvSpPr>
            <p:cNvPr id="25" name="Rectangle 24"/>
            <p:cNvSpPr/>
            <p:nvPr/>
          </p:nvSpPr>
          <p:spPr>
            <a:xfrm>
              <a:off x="9390079" y="8320976"/>
              <a:ext cx="2448748" cy="10797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7740"/>
                </a:lnSpc>
                <a:spcBef>
                  <a:spcPct val="0"/>
                </a:spcBef>
              </a:pPr>
              <a:r>
                <a:rPr lang="en-US" sz="8000" b="1" spc="-330" dirty="0" smtClean="0">
                  <a:solidFill>
                    <a:srgbClr val="F2B40E"/>
                  </a:solidFill>
                  <a:latin typeface="Montserrat" panose="00000500000000000000" pitchFamily="2" charset="0"/>
                  <a:ea typeface="Anton" panose="00000500000000000000"/>
                  <a:cs typeface="Anton" panose="00000500000000000000"/>
                  <a:sym typeface="Anton" panose="00000500000000000000"/>
                </a:rPr>
                <a:t>6,5%</a:t>
              </a:r>
              <a:endParaRPr lang="en-US" sz="8000" b="1" spc="-330" dirty="0">
                <a:solidFill>
                  <a:srgbClr val="F2B40E"/>
                </a:solidFill>
                <a:latin typeface="Montserrat" panose="00000500000000000000" pitchFamily="2" charset="0"/>
                <a:ea typeface="Anton" panose="00000500000000000000"/>
                <a:cs typeface="Anton" panose="00000500000000000000"/>
                <a:sym typeface="Anton" panose="0000050000000000000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629605" y="8137592"/>
              <a:ext cx="6565259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4400" spc="-330" dirty="0" smtClean="0">
                  <a:solidFill>
                    <a:srgbClr val="F2B40E"/>
                  </a:solidFill>
                  <a:latin typeface="Montserrat" panose="00000500000000000000" pitchFamily="2" charset="0"/>
                  <a:ea typeface="Anton" panose="00000500000000000000"/>
                  <a:cs typeface="Anton" panose="00000500000000000000"/>
                  <a:sym typeface="Anton" panose="00000500000000000000"/>
                </a:rPr>
                <a:t>TỐC ĐỘ TĂNG TRƯỞNG </a:t>
              </a:r>
            </a:p>
            <a:p>
              <a:pPr algn="ctr">
                <a:spcBef>
                  <a:spcPct val="0"/>
                </a:spcBef>
              </a:pPr>
              <a:r>
                <a:rPr lang="en-US" sz="4400" spc="-330" dirty="0" smtClean="0">
                  <a:solidFill>
                    <a:srgbClr val="F2B40E"/>
                  </a:solidFill>
                  <a:latin typeface="Montserrat" panose="00000500000000000000" pitchFamily="2" charset="0"/>
                  <a:ea typeface="Anton" panose="00000500000000000000"/>
                  <a:cs typeface="Anton" panose="00000500000000000000"/>
                  <a:sym typeface="Anton" panose="00000500000000000000"/>
                </a:rPr>
                <a:t>TRUNG BÌNH HÀNG NĂM</a:t>
              </a:r>
              <a:endParaRPr lang="en-US" sz="4400" b="1" spc="-330" dirty="0">
                <a:solidFill>
                  <a:srgbClr val="F2B40E"/>
                </a:solidFill>
                <a:latin typeface="Montserrat" panose="00000500000000000000" pitchFamily="2" charset="0"/>
                <a:ea typeface="Anton" panose="00000500000000000000"/>
                <a:cs typeface="Anton" panose="00000500000000000000"/>
                <a:sym typeface="Anton" panose="0000050000000000000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29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76" y="-12601"/>
            <a:ext cx="18288000" cy="102870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579107" y="6454870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5" name="Oval 14"/>
          <p:cNvSpPr/>
          <p:nvPr/>
        </p:nvSpPr>
        <p:spPr>
          <a:xfrm>
            <a:off x="7127776" y="6152518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7" name="Oval 16"/>
          <p:cNvSpPr/>
          <p:nvPr/>
        </p:nvSpPr>
        <p:spPr>
          <a:xfrm>
            <a:off x="8454357" y="6368542"/>
            <a:ext cx="428534" cy="4688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52745" y="6294885"/>
            <a:ext cx="84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1A</a:t>
            </a:r>
          </a:p>
        </p:txBody>
      </p:sp>
      <p:sp>
        <p:nvSpPr>
          <p:cNvPr id="20" name="Oval 19"/>
          <p:cNvSpPr/>
          <p:nvPr/>
        </p:nvSpPr>
        <p:spPr>
          <a:xfrm>
            <a:off x="10205961" y="5783658"/>
            <a:ext cx="428534" cy="4688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581897" y="5986030"/>
            <a:ext cx="428534" cy="4688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2804981" y="5683678"/>
            <a:ext cx="428534" cy="4688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22728" y="5763965"/>
            <a:ext cx="84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23352" y="5941793"/>
            <a:ext cx="84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703197" y="5643945"/>
            <a:ext cx="84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2B</a:t>
            </a:r>
          </a:p>
        </p:txBody>
      </p:sp>
      <p:sp>
        <p:nvSpPr>
          <p:cNvPr id="28" name="Oval 27"/>
          <p:cNvSpPr/>
          <p:nvPr/>
        </p:nvSpPr>
        <p:spPr>
          <a:xfrm>
            <a:off x="13896528" y="4927476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10200779" y="5192828"/>
            <a:ext cx="428534" cy="4688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11857026" y="4882538"/>
            <a:ext cx="428534" cy="4688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767966" y="4906508"/>
            <a:ext cx="84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7B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95633" y="5130899"/>
            <a:ext cx="84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7A</a:t>
            </a:r>
          </a:p>
        </p:txBody>
      </p:sp>
      <p:sp>
        <p:nvSpPr>
          <p:cNvPr id="33" name="TextBox 5"/>
          <p:cNvSpPr txBox="1"/>
          <p:nvPr/>
        </p:nvSpPr>
        <p:spPr>
          <a:xfrm>
            <a:off x="2497955" y="509692"/>
            <a:ext cx="13389470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015198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TỔNG QUAN BẾN TIÊN SA</a:t>
            </a:r>
          </a:p>
        </p:txBody>
      </p:sp>
      <p:sp>
        <p:nvSpPr>
          <p:cNvPr id="34" name="Freeform 4"/>
          <p:cNvSpPr/>
          <p:nvPr/>
        </p:nvSpPr>
        <p:spPr>
          <a:xfrm>
            <a:off x="1677950" y="408685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5" name="Freeform 3"/>
          <p:cNvSpPr/>
          <p:nvPr/>
        </p:nvSpPr>
        <p:spPr>
          <a:xfrm>
            <a:off x="451995" y="231954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8" name="Group 7"/>
          <p:cNvGrpSpPr/>
          <p:nvPr/>
        </p:nvGrpSpPr>
        <p:grpSpPr>
          <a:xfrm>
            <a:off x="470647" y="6612451"/>
            <a:ext cx="2342144" cy="1512338"/>
            <a:chOff x="3686248" y="6637966"/>
            <a:chExt cx="3505200" cy="1448680"/>
          </a:xfrm>
        </p:grpSpPr>
        <p:sp>
          <p:nvSpPr>
            <p:cNvPr id="7" name="Rounded Rectangle 6"/>
            <p:cNvSpPr/>
            <p:nvPr/>
          </p:nvSpPr>
          <p:spPr>
            <a:xfrm>
              <a:off x="3735322" y="6637966"/>
              <a:ext cx="3377855" cy="1448680"/>
            </a:xfrm>
            <a:prstGeom prst="roundRect">
              <a:avLst/>
            </a:prstGeom>
            <a:solidFill>
              <a:srgbClr val="F2B40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686248" y="6727137"/>
              <a:ext cx="3505200" cy="1149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4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310m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-14,3m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540203" y="7222126"/>
            <a:ext cx="2342144" cy="1512338"/>
            <a:chOff x="3686248" y="6602962"/>
            <a:chExt cx="3505200" cy="1448680"/>
          </a:xfrm>
        </p:grpSpPr>
        <p:sp>
          <p:nvSpPr>
            <p:cNvPr id="41" name="Rounded Rectangle 40"/>
            <p:cNvSpPr/>
            <p:nvPr/>
          </p:nvSpPr>
          <p:spPr>
            <a:xfrm>
              <a:off x="3749921" y="6602962"/>
              <a:ext cx="3377855" cy="1448680"/>
            </a:xfrm>
            <a:prstGeom prst="roundRect">
              <a:avLst/>
            </a:prstGeom>
            <a:solidFill>
              <a:srgbClr val="F2B40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86248" y="6727137"/>
              <a:ext cx="3505200" cy="1149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5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210m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-11m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088639" y="7238989"/>
            <a:ext cx="2342144" cy="1512338"/>
            <a:chOff x="3686248" y="6602962"/>
            <a:chExt cx="3505200" cy="1448680"/>
          </a:xfrm>
        </p:grpSpPr>
        <p:sp>
          <p:nvSpPr>
            <p:cNvPr id="44" name="Rounded Rectangle 43"/>
            <p:cNvSpPr/>
            <p:nvPr/>
          </p:nvSpPr>
          <p:spPr>
            <a:xfrm>
              <a:off x="3749921" y="6602962"/>
              <a:ext cx="3377855" cy="1448680"/>
            </a:xfrm>
            <a:prstGeom prst="roundRect">
              <a:avLst/>
            </a:prstGeom>
            <a:solidFill>
              <a:srgbClr val="F2B40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686248" y="6727137"/>
              <a:ext cx="3505200" cy="1149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1A&amp;1B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210m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-11m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2010431" y="6575909"/>
            <a:ext cx="2342144" cy="1512338"/>
            <a:chOff x="3686248" y="6602963"/>
            <a:chExt cx="3505200" cy="1448680"/>
          </a:xfrm>
        </p:grpSpPr>
        <p:sp>
          <p:nvSpPr>
            <p:cNvPr id="47" name="Rounded Rectangle 46"/>
            <p:cNvSpPr/>
            <p:nvPr/>
          </p:nvSpPr>
          <p:spPr>
            <a:xfrm>
              <a:off x="3749922" y="6602963"/>
              <a:ext cx="3377855" cy="1448680"/>
            </a:xfrm>
            <a:prstGeom prst="roundRect">
              <a:avLst/>
            </a:prstGeom>
            <a:solidFill>
              <a:srgbClr val="F2B40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686248" y="6727137"/>
              <a:ext cx="3505200" cy="1149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2A&amp;2B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185m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-10m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4592841" y="5359524"/>
            <a:ext cx="2342144" cy="1512338"/>
            <a:chOff x="3686248" y="6602963"/>
            <a:chExt cx="3505200" cy="1448680"/>
          </a:xfrm>
        </p:grpSpPr>
        <p:sp>
          <p:nvSpPr>
            <p:cNvPr id="50" name="Rounded Rectangle 49"/>
            <p:cNvSpPr/>
            <p:nvPr/>
          </p:nvSpPr>
          <p:spPr>
            <a:xfrm>
              <a:off x="3749922" y="6602963"/>
              <a:ext cx="3377855" cy="1448680"/>
            </a:xfrm>
            <a:prstGeom prst="roundRect">
              <a:avLst/>
            </a:prstGeom>
            <a:solidFill>
              <a:srgbClr val="F2B40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686248" y="6727137"/>
              <a:ext cx="3505200" cy="1149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3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225m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-12m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522540" y="2134403"/>
            <a:ext cx="3154566" cy="1614216"/>
            <a:chOff x="3686248" y="6602963"/>
            <a:chExt cx="3505200" cy="1464276"/>
          </a:xfrm>
        </p:grpSpPr>
        <p:sp>
          <p:nvSpPr>
            <p:cNvPr id="53" name="Rounded Rectangle 52"/>
            <p:cNvSpPr/>
            <p:nvPr/>
          </p:nvSpPr>
          <p:spPr>
            <a:xfrm>
              <a:off x="3749922" y="6602963"/>
              <a:ext cx="3377855" cy="1448680"/>
            </a:xfrm>
            <a:prstGeom prst="roundRect">
              <a:avLst/>
            </a:prstGeom>
            <a:solidFill>
              <a:srgbClr val="F2B40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686248" y="6727136"/>
              <a:ext cx="3505200" cy="1340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TỔNG DIỆN TÍCH KHO</a:t>
              </a:r>
            </a:p>
            <a:p>
              <a:pPr algn="ctr"/>
              <a:endParaRPr lang="en-US" dirty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  <a:p>
              <a:pPr algn="ctr"/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Kho </a:t>
              </a:r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tổng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hợp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: 2700m</a:t>
              </a:r>
              <a:r>
                <a:rPr lang="en-US" baseline="30000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2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  <a:p>
              <a:pPr algn="ctr"/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CFS: 2 x 2160 m</a:t>
              </a:r>
              <a:r>
                <a:rPr lang="en-US" baseline="30000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2</a:t>
              </a:r>
              <a:endParaRPr lang="en-US" baseline="30000" dirty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071349" y="3426217"/>
            <a:ext cx="1701685" cy="1612242"/>
            <a:chOff x="3686249" y="6602963"/>
            <a:chExt cx="3505199" cy="1483868"/>
          </a:xfrm>
        </p:grpSpPr>
        <p:sp>
          <p:nvSpPr>
            <p:cNvPr id="56" name="Rounded Rectangle 55"/>
            <p:cNvSpPr/>
            <p:nvPr/>
          </p:nvSpPr>
          <p:spPr>
            <a:xfrm>
              <a:off x="3749921" y="6602963"/>
              <a:ext cx="3377855" cy="1448680"/>
            </a:xfrm>
            <a:prstGeom prst="roundRect">
              <a:avLst/>
            </a:prstGeom>
            <a:solidFill>
              <a:srgbClr val="F2B40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86249" y="6727135"/>
              <a:ext cx="3505199" cy="1359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7B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84.5m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-5m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5043787" y="1600201"/>
            <a:ext cx="1752860" cy="1608197"/>
            <a:chOff x="3686248" y="6602962"/>
            <a:chExt cx="3505200" cy="1525940"/>
          </a:xfrm>
        </p:grpSpPr>
        <p:sp>
          <p:nvSpPr>
            <p:cNvPr id="60" name="Rounded Rectangle 59"/>
            <p:cNvSpPr/>
            <p:nvPr/>
          </p:nvSpPr>
          <p:spPr>
            <a:xfrm>
              <a:off x="3749921" y="6602962"/>
              <a:ext cx="3377855" cy="1448680"/>
            </a:xfrm>
            <a:prstGeom prst="roundRect">
              <a:avLst/>
            </a:prstGeom>
            <a:solidFill>
              <a:srgbClr val="F2B40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686248" y="6727137"/>
              <a:ext cx="3505200" cy="1401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Bến</a:t>
              </a:r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 7A</a:t>
              </a: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Chiều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dài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93.5m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" panose="00000500000000000000" pitchFamily="2" charset="0"/>
              </a:endParaRPr>
            </a:p>
            <a:p>
              <a:pPr algn="ctr"/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Độ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 </a:t>
              </a:r>
              <a:r>
                <a:rPr lang="en-US" dirty="0" err="1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sâu</a:t>
              </a:r>
              <a:r>
                <a:rPr lang="en-US" dirty="0" smtClean="0">
                  <a:solidFill>
                    <a:srgbClr val="015198"/>
                  </a:solidFill>
                  <a:latin typeface="Montserrat" panose="00000500000000000000" pitchFamily="2" charset="0"/>
                </a:rPr>
                <a:t>: -5m </a:t>
              </a:r>
              <a:endParaRPr lang="en-US" dirty="0">
                <a:solidFill>
                  <a:srgbClr val="015198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153721" y="1733513"/>
            <a:ext cx="2032830" cy="1400816"/>
            <a:chOff x="3647359" y="6602963"/>
            <a:chExt cx="3505200" cy="1563702"/>
          </a:xfrm>
        </p:grpSpPr>
        <p:sp>
          <p:nvSpPr>
            <p:cNvPr id="62" name="Rounded Rectangle 61"/>
            <p:cNvSpPr/>
            <p:nvPr/>
          </p:nvSpPr>
          <p:spPr>
            <a:xfrm>
              <a:off x="3749923" y="6602963"/>
              <a:ext cx="3377856" cy="1522302"/>
            </a:xfrm>
            <a:prstGeom prst="roundRect">
              <a:avLst/>
            </a:prstGeom>
            <a:solidFill>
              <a:srgbClr val="F2B40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647359" y="6654982"/>
              <a:ext cx="3505200" cy="1511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TỔNG DIỆN TÍCH BÃI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  <a:p>
              <a:pPr algn="ctr"/>
              <a:r>
                <a:rPr lang="en-US" sz="2800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21ha</a:t>
              </a:r>
              <a:endParaRPr lang="en-US" sz="2800" dirty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0910858" y="2203357"/>
            <a:ext cx="2084842" cy="1477682"/>
            <a:chOff x="3749684" y="6461865"/>
            <a:chExt cx="3505200" cy="1606660"/>
          </a:xfrm>
        </p:grpSpPr>
        <p:sp>
          <p:nvSpPr>
            <p:cNvPr id="65" name="Rounded Rectangle 64"/>
            <p:cNvSpPr/>
            <p:nvPr/>
          </p:nvSpPr>
          <p:spPr>
            <a:xfrm>
              <a:off x="3749920" y="6461865"/>
              <a:ext cx="3377855" cy="1605172"/>
            </a:xfrm>
            <a:prstGeom prst="roundRect">
              <a:avLst/>
            </a:prstGeom>
            <a:solidFill>
              <a:srgbClr val="F2B40E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749684" y="6596107"/>
              <a:ext cx="3505200" cy="1472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DIỆN TÍCH BÃI CONTAINER</a:t>
              </a:r>
            </a:p>
            <a:p>
              <a:pPr algn="ctr"/>
              <a:endParaRPr lang="en-US" dirty="0" smtClean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  <a:p>
              <a:pPr algn="ctr"/>
              <a:r>
                <a:rPr lang="en-US" sz="2800" dirty="0" smtClean="0">
                  <a:solidFill>
                    <a:srgbClr val="015198"/>
                  </a:solidFill>
                  <a:latin typeface="Montserrat Black" panose="00000A00000000000000" pitchFamily="2" charset="0"/>
                </a:rPr>
                <a:t>12ha</a:t>
              </a:r>
              <a:endParaRPr lang="en-US" sz="2800" dirty="0">
                <a:solidFill>
                  <a:srgbClr val="015198"/>
                </a:solidFill>
                <a:latin typeface="Montserrat Black" panose="00000A00000000000000" pitchFamily="2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3795131" y="6885897"/>
            <a:ext cx="0" cy="5961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 flipV="1">
            <a:off x="2760491" y="7514178"/>
            <a:ext cx="1048247" cy="81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endCxn id="41" idx="0"/>
          </p:cNvCxnSpPr>
          <p:nvPr/>
        </p:nvCxnSpPr>
        <p:spPr>
          <a:xfrm flipH="1">
            <a:off x="6711276" y="6590333"/>
            <a:ext cx="632524" cy="63179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44" idx="0"/>
          </p:cNvCxnSpPr>
          <p:nvPr/>
        </p:nvCxnSpPr>
        <p:spPr>
          <a:xfrm flipH="1">
            <a:off x="10259712" y="6255234"/>
            <a:ext cx="134026" cy="98375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44" idx="0"/>
          </p:cNvCxnSpPr>
          <p:nvPr/>
        </p:nvCxnSpPr>
        <p:spPr>
          <a:xfrm>
            <a:off x="8809337" y="6769883"/>
            <a:ext cx="1450375" cy="46910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1857026" y="6462761"/>
            <a:ext cx="1190450" cy="12180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2945364" y="6167165"/>
            <a:ext cx="30135" cy="38933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4186735" y="5359524"/>
            <a:ext cx="406106" cy="47834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66" idx="1"/>
          </p:cNvCxnSpPr>
          <p:nvPr/>
        </p:nvCxnSpPr>
        <p:spPr>
          <a:xfrm>
            <a:off x="10243692" y="2569468"/>
            <a:ext cx="667166" cy="4344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7540399" y="2676999"/>
            <a:ext cx="746634" cy="72620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>
            <a:off x="10500725" y="2676999"/>
            <a:ext cx="4539713" cy="253871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57" idx="1"/>
          </p:cNvCxnSpPr>
          <p:nvPr/>
        </p:nvCxnSpPr>
        <p:spPr>
          <a:xfrm flipH="1">
            <a:off x="12236705" y="4299796"/>
            <a:ext cx="2834644" cy="8039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4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1317" y="2074545"/>
            <a:ext cx="17645366" cy="7940415"/>
          </a:xfrm>
          <a:custGeom>
            <a:avLst/>
            <a:gdLst/>
            <a:ahLst/>
            <a:cxnLst/>
            <a:rect l="l" t="t" r="r" b="b"/>
            <a:pathLst>
              <a:path w="17645366" h="7940415">
                <a:moveTo>
                  <a:pt x="0" y="0"/>
                </a:moveTo>
                <a:lnTo>
                  <a:pt x="17645366" y="0"/>
                </a:lnTo>
                <a:lnTo>
                  <a:pt x="17645366" y="7940415"/>
                </a:lnTo>
                <a:lnTo>
                  <a:pt x="0" y="7940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0" cap="rnd">
            <a:solidFill>
              <a:srgbClr val="F8CF6E"/>
            </a:solidFill>
            <a:prstDash val="solid"/>
            <a:round/>
          </a:ln>
        </p:spPr>
      </p:sp>
      <p:sp>
        <p:nvSpPr>
          <p:cNvPr id="5" name="TextBox 5"/>
          <p:cNvSpPr txBox="1"/>
          <p:nvPr/>
        </p:nvSpPr>
        <p:spPr>
          <a:xfrm>
            <a:off x="2449265" y="1092153"/>
            <a:ext cx="13389470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MỘT SỐ ĐẦU TƯ MỚI NĂM 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8489" y="-184319"/>
            <a:ext cx="19664449" cy="10471319"/>
          </a:xfrm>
          <a:custGeom>
            <a:avLst/>
            <a:gdLst/>
            <a:ahLst/>
            <a:cxnLst/>
            <a:rect l="l" t="t" r="r" b="b"/>
            <a:pathLst>
              <a:path w="19664449" h="10471319">
                <a:moveTo>
                  <a:pt x="0" y="0"/>
                </a:moveTo>
                <a:lnTo>
                  <a:pt x="19664450" y="0"/>
                </a:lnTo>
                <a:lnTo>
                  <a:pt x="19664450" y="10471319"/>
                </a:lnTo>
                <a:lnTo>
                  <a:pt x="0" y="10471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1715936"/>
            <a:ext cx="8295036" cy="3929773"/>
          </a:xfrm>
          <a:custGeom>
            <a:avLst/>
            <a:gdLst/>
            <a:ahLst/>
            <a:cxnLst/>
            <a:rect l="l" t="t" r="r" b="b"/>
            <a:pathLst>
              <a:path w="8295036" h="3929773">
                <a:moveTo>
                  <a:pt x="0" y="0"/>
                </a:moveTo>
                <a:lnTo>
                  <a:pt x="8295036" y="0"/>
                </a:lnTo>
                <a:lnTo>
                  <a:pt x="8295036" y="3929773"/>
                </a:lnTo>
                <a:lnTo>
                  <a:pt x="0" y="39297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54655" y="5833601"/>
            <a:ext cx="8764355" cy="4152113"/>
          </a:xfrm>
          <a:custGeom>
            <a:avLst/>
            <a:gdLst/>
            <a:ahLst/>
            <a:cxnLst/>
            <a:rect l="l" t="t" r="r" b="b"/>
            <a:pathLst>
              <a:path w="8764355" h="4152113">
                <a:moveTo>
                  <a:pt x="0" y="0"/>
                </a:moveTo>
                <a:lnTo>
                  <a:pt x="8764355" y="0"/>
                </a:lnTo>
                <a:lnTo>
                  <a:pt x="8764355" y="4152113"/>
                </a:lnTo>
                <a:lnTo>
                  <a:pt x="0" y="415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674986" y="805297"/>
            <a:ext cx="13389470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BÃI CONTAINER SAU CẦU 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17080" y="2890761"/>
            <a:ext cx="6042220" cy="545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Tổng</a:t>
            </a:r>
            <a:r>
              <a:rPr lang="en-US" sz="34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diện</a:t>
            </a:r>
            <a:r>
              <a:rPr lang="en-US" sz="34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tích</a:t>
            </a:r>
            <a:r>
              <a:rPr lang="en-US" sz="34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xây</a:t>
            </a:r>
            <a:r>
              <a:rPr lang="en-US" sz="34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dựng</a:t>
            </a:r>
            <a:r>
              <a:rPr lang="en-US" sz="34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:</a:t>
            </a:r>
          </a:p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37,415 m</a:t>
            </a:r>
            <a:r>
              <a:rPr lang="en-US" sz="4000" b="1" baseline="30000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2</a:t>
            </a:r>
            <a:endParaRPr lang="en-US" sz="4000" b="1" dirty="0">
              <a:solidFill>
                <a:srgbClr val="FFFFFF"/>
              </a:solidFill>
              <a:latin typeface="Montserrat" panose="00000800000000000000" pitchFamily="2" charset="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4200"/>
              </a:lnSpc>
            </a:pPr>
            <a:endParaRPr lang="en-US" sz="4000" b="1" dirty="0">
              <a:solidFill>
                <a:srgbClr val="FFFFFF"/>
              </a:solidFill>
              <a:latin typeface="Montserrat" panose="00000800000000000000" pitchFamily="2" charset="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Sức</a:t>
            </a:r>
            <a:r>
              <a:rPr lang="en-US" sz="3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chứa</a:t>
            </a:r>
            <a:r>
              <a:rPr lang="en-US" sz="3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tối</a:t>
            </a:r>
            <a:r>
              <a:rPr lang="en-US" sz="3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đa</a:t>
            </a:r>
            <a:r>
              <a:rPr lang="en-US" sz="300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:</a:t>
            </a:r>
          </a:p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110,000 TEUs/year</a:t>
            </a:r>
          </a:p>
          <a:p>
            <a:pPr algn="ctr">
              <a:lnSpc>
                <a:spcPts val="4200"/>
              </a:lnSpc>
            </a:pPr>
            <a:endParaRPr lang="en-US" sz="4000" b="1" dirty="0">
              <a:solidFill>
                <a:srgbClr val="FFFFFF"/>
              </a:solidFill>
              <a:latin typeface="Montserrat" panose="00000800000000000000" pitchFamily="2" charset="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4200"/>
              </a:lnSpc>
            </a:pPr>
            <a:endParaRPr lang="en-US" sz="4000" b="1" dirty="0">
              <a:solidFill>
                <a:srgbClr val="FFFFFF"/>
              </a:solidFill>
              <a:latin typeface="Montserrat" panose="00000800000000000000" pitchFamily="2" charset="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FFFFF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4 CẨU E-RTG LẮP MỚI</a:t>
            </a:r>
          </a:p>
          <a:p>
            <a:pPr algn="ctr">
              <a:lnSpc>
                <a:spcPts val="4200"/>
              </a:lnSpc>
            </a:pPr>
            <a:endParaRPr lang="en-US" sz="4000" b="1" dirty="0">
              <a:solidFill>
                <a:srgbClr val="FFFFF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449265" y="1236246"/>
            <a:ext cx="13389470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015198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CẨU QC MỚI TẠI BẾN SỐ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32404"/>
            <a:ext cx="18288000" cy="11151807"/>
          </a:xfrm>
          <a:custGeom>
            <a:avLst/>
            <a:gdLst/>
            <a:ahLst/>
            <a:cxnLst/>
            <a:rect l="l" t="t" r="r" b="b"/>
            <a:pathLst>
              <a:path w="18288000" h="11151807">
                <a:moveTo>
                  <a:pt x="0" y="0"/>
                </a:moveTo>
                <a:lnTo>
                  <a:pt x="18288000" y="0"/>
                </a:lnTo>
                <a:lnTo>
                  <a:pt x="18288000" y="11151808"/>
                </a:lnTo>
                <a:lnTo>
                  <a:pt x="0" y="11151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629" b="-462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08644" y="1409700"/>
            <a:ext cx="17070712" cy="930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015198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CHÍNH THỨC HOẠT ĐỘNG VÀO 26/09/2024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96945" y="3400789"/>
            <a:ext cx="6502288" cy="5398620"/>
            <a:chOff x="0" y="0"/>
            <a:chExt cx="8669717" cy="7198161"/>
          </a:xfrm>
        </p:grpSpPr>
        <p:sp>
          <p:nvSpPr>
            <p:cNvPr id="3" name="Freeform 3"/>
            <p:cNvSpPr/>
            <p:nvPr/>
          </p:nvSpPr>
          <p:spPr>
            <a:xfrm>
              <a:off x="491049" y="6289377"/>
              <a:ext cx="7687618" cy="908783"/>
            </a:xfrm>
            <a:custGeom>
              <a:avLst/>
              <a:gdLst/>
              <a:ahLst/>
              <a:cxnLst/>
              <a:rect l="l" t="t" r="r" b="b"/>
              <a:pathLst>
                <a:path w="7687618" h="908783">
                  <a:moveTo>
                    <a:pt x="0" y="0"/>
                  </a:moveTo>
                  <a:lnTo>
                    <a:pt x="7687618" y="0"/>
                  </a:lnTo>
                  <a:lnTo>
                    <a:pt x="7687618" y="908784"/>
                  </a:lnTo>
                  <a:lnTo>
                    <a:pt x="0" y="908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3489" b="-23489"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8669717" cy="6900754"/>
              <a:chOff x="0" y="0"/>
              <a:chExt cx="1178667" cy="93817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78667" cy="938172"/>
              </a:xfrm>
              <a:custGeom>
                <a:avLst/>
                <a:gdLst/>
                <a:ahLst/>
                <a:cxnLst/>
                <a:rect l="l" t="t" r="r" b="b"/>
                <a:pathLst>
                  <a:path w="1178667" h="938172">
                    <a:moveTo>
                      <a:pt x="50594" y="0"/>
                    </a:moveTo>
                    <a:lnTo>
                      <a:pt x="1128072" y="0"/>
                    </a:lnTo>
                    <a:cubicBezTo>
                      <a:pt x="1141491" y="0"/>
                      <a:pt x="1154360" y="5330"/>
                      <a:pt x="1163848" y="14819"/>
                    </a:cubicBezTo>
                    <a:cubicBezTo>
                      <a:pt x="1173336" y="24307"/>
                      <a:pt x="1178667" y="37176"/>
                      <a:pt x="1178667" y="50594"/>
                    </a:cubicBezTo>
                    <a:lnTo>
                      <a:pt x="1178667" y="887578"/>
                    </a:lnTo>
                    <a:cubicBezTo>
                      <a:pt x="1178667" y="900996"/>
                      <a:pt x="1173336" y="913865"/>
                      <a:pt x="1163848" y="923354"/>
                    </a:cubicBezTo>
                    <a:cubicBezTo>
                      <a:pt x="1154360" y="932842"/>
                      <a:pt x="1141491" y="938172"/>
                      <a:pt x="1128072" y="938172"/>
                    </a:cubicBezTo>
                    <a:lnTo>
                      <a:pt x="50594" y="938172"/>
                    </a:lnTo>
                    <a:cubicBezTo>
                      <a:pt x="37176" y="938172"/>
                      <a:pt x="24307" y="932842"/>
                      <a:pt x="14819" y="923354"/>
                    </a:cubicBezTo>
                    <a:cubicBezTo>
                      <a:pt x="5330" y="913865"/>
                      <a:pt x="0" y="900996"/>
                      <a:pt x="0" y="887578"/>
                    </a:cubicBezTo>
                    <a:lnTo>
                      <a:pt x="0" y="50594"/>
                    </a:lnTo>
                    <a:cubicBezTo>
                      <a:pt x="0" y="37176"/>
                      <a:pt x="5330" y="24307"/>
                      <a:pt x="14819" y="14819"/>
                    </a:cubicBezTo>
                    <a:cubicBezTo>
                      <a:pt x="24307" y="5330"/>
                      <a:pt x="37176" y="0"/>
                      <a:pt x="50594" y="0"/>
                    </a:cubicBezTo>
                    <a:close/>
                  </a:path>
                </a:pathLst>
              </a:custGeom>
              <a:solidFill>
                <a:srgbClr val="F8CF6E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178667" cy="976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5"/>
                  </a:lnSpc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-508489" y="-184319"/>
            <a:ext cx="19664449" cy="10471319"/>
          </a:xfrm>
          <a:custGeom>
            <a:avLst/>
            <a:gdLst/>
            <a:ahLst/>
            <a:cxnLst/>
            <a:rect l="l" t="t" r="r" b="b"/>
            <a:pathLst>
              <a:path w="19664449" h="10471319">
                <a:moveTo>
                  <a:pt x="0" y="0"/>
                </a:moveTo>
                <a:lnTo>
                  <a:pt x="19664450" y="0"/>
                </a:lnTo>
                <a:lnTo>
                  <a:pt x="19664450" y="10471319"/>
                </a:lnTo>
                <a:lnTo>
                  <a:pt x="0" y="104713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49265" y="971550"/>
            <a:ext cx="13389470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 smtClean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THÔNG SỐ QCC No. 6</a:t>
            </a:r>
            <a:endParaRPr lang="en-US" sz="6000" spc="-330" dirty="0">
              <a:solidFill>
                <a:srgbClr val="F2B40E"/>
              </a:solidFill>
              <a:latin typeface="Montserrat Black" panose="00000A00000000000000" pitchFamily="2" charset="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526979" y="4879276"/>
            <a:ext cx="6042220" cy="181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 dirty="0">
                <a:solidFill>
                  <a:srgbClr val="DA3100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75 moves/</a:t>
            </a:r>
            <a:r>
              <a:rPr lang="en-US" sz="3400" b="1" dirty="0" err="1">
                <a:solidFill>
                  <a:srgbClr val="DA3100"/>
                </a:solidFill>
                <a:latin typeface="Montserrat" panose="00000800000000000000" pitchFamily="2" charset="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giờ</a:t>
            </a:r>
            <a:endParaRPr lang="en-US" sz="3400" b="1" dirty="0">
              <a:solidFill>
                <a:srgbClr val="DA3100"/>
              </a:solidFill>
              <a:latin typeface="Montserrat" panose="00000800000000000000" pitchFamily="2" charset="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4760"/>
              </a:lnSpc>
            </a:pP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Năng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suất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tối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đa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tại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bến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4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khi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sử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dụng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3 </a:t>
            </a:r>
            <a:r>
              <a:rPr lang="en-US" sz="3400" dirty="0" err="1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cẩu</a:t>
            </a:r>
            <a:r>
              <a:rPr lang="en-US" sz="3400" dirty="0">
                <a:solidFill>
                  <a:srgbClr val="000000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QC</a:t>
            </a:r>
          </a:p>
        </p:txBody>
      </p: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263006"/>
              </p:ext>
            </p:extLst>
          </p:nvPr>
        </p:nvGraphicFramePr>
        <p:xfrm>
          <a:off x="463508" y="2423666"/>
          <a:ext cx="8680492" cy="6834633"/>
        </p:xfrm>
        <a:graphic>
          <a:graphicData uri="http://schemas.openxmlformats.org/drawingml/2006/table">
            <a:tbl>
              <a:tblPr/>
              <a:tblGrid>
                <a:gridCol w="5367426"/>
                <a:gridCol w="3313066"/>
              </a:tblGrid>
              <a:tr h="946934">
                <a:tc gridSpan="2"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 Bold" panose="00000800000000000000"/>
                          <a:cs typeface="Poppins Bold" panose="00000800000000000000"/>
                          <a:sym typeface="Poppins Bold" panose="00000800000000000000"/>
                        </a:rPr>
                        <a:t>THÔNG SỐ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80975" marR="180975" marT="180975" marB="180975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5097"/>
                    </a:solidFill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Sức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nâng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dưới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ngáng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40 MT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3029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Sức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nâng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dưới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móc</a:t>
                      </a: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 </a:t>
                      </a:r>
                      <a:r>
                        <a:rPr lang="en-US" sz="2200" dirty="0" err="1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cáp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55 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Tầm với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40m – 14 rows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Độ cao làm hàng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30/-14m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Năng suất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20 – 25 moves/hour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6934"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Sức nâng dưới ngáng</a:t>
                      </a:r>
                      <a:endParaRPr lang="en-US" sz="110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Montserrat" panose="00000800000000000000" pitchFamily="2" charset="0"/>
                          <a:ea typeface="Poppins" panose="00000500000000000000"/>
                          <a:cs typeface="Poppins" panose="00000500000000000000"/>
                          <a:sym typeface="Poppins" panose="00000500000000000000"/>
                        </a:rPr>
                        <a:t>40 MT</a:t>
                      </a:r>
                      <a:endParaRPr lang="en-US" sz="1100" dirty="0">
                        <a:latin typeface="Montserrat" panose="00000800000000000000" pitchFamily="2" charset="0"/>
                      </a:endParaRPr>
                    </a:p>
                  </a:txBody>
                  <a:tcPr marL="180975" marR="180975" marT="180975" marB="180975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8489" y="-184319"/>
            <a:ext cx="19664449" cy="10471319"/>
          </a:xfrm>
          <a:custGeom>
            <a:avLst/>
            <a:gdLst/>
            <a:ahLst/>
            <a:cxnLst/>
            <a:rect l="l" t="t" r="r" b="b"/>
            <a:pathLst>
              <a:path w="19664449" h="10471319">
                <a:moveTo>
                  <a:pt x="0" y="0"/>
                </a:moveTo>
                <a:lnTo>
                  <a:pt x="19664450" y="0"/>
                </a:lnTo>
                <a:lnTo>
                  <a:pt x="19664450" y="10471319"/>
                </a:lnTo>
                <a:lnTo>
                  <a:pt x="0" y="10471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2208664"/>
            <a:ext cx="6718189" cy="7049636"/>
          </a:xfrm>
          <a:custGeom>
            <a:avLst/>
            <a:gdLst/>
            <a:ahLst/>
            <a:cxnLst/>
            <a:rect l="l" t="t" r="r" b="b"/>
            <a:pathLst>
              <a:path w="6718189" h="7049636">
                <a:moveTo>
                  <a:pt x="0" y="0"/>
                </a:moveTo>
                <a:lnTo>
                  <a:pt x="6718189" y="0"/>
                </a:lnTo>
                <a:lnTo>
                  <a:pt x="6718189" y="7049636"/>
                </a:lnTo>
                <a:lnTo>
                  <a:pt x="0" y="70496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47625" cap="sq">
            <a:solidFill>
              <a:srgbClr val="F8CF6E"/>
            </a:solidFill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8606317" y="2208664"/>
            <a:ext cx="8652983" cy="7049636"/>
          </a:xfrm>
          <a:custGeom>
            <a:avLst/>
            <a:gdLst/>
            <a:ahLst/>
            <a:cxnLst/>
            <a:rect l="l" t="t" r="r" b="b"/>
            <a:pathLst>
              <a:path w="8652983" h="7049636">
                <a:moveTo>
                  <a:pt x="0" y="0"/>
                </a:moveTo>
                <a:lnTo>
                  <a:pt x="8652983" y="0"/>
                </a:lnTo>
                <a:lnTo>
                  <a:pt x="8652983" y="7049636"/>
                </a:lnTo>
                <a:lnTo>
                  <a:pt x="0" y="70496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47625" cap="sq">
            <a:solidFill>
              <a:srgbClr val="F8CF6E"/>
            </a:solidFill>
            <a:prstDash val="solid"/>
            <a:miter/>
          </a:ln>
        </p:spPr>
      </p:sp>
      <p:sp>
        <p:nvSpPr>
          <p:cNvPr id="7" name="TextBox 7"/>
          <p:cNvSpPr txBox="1"/>
          <p:nvPr/>
        </p:nvSpPr>
        <p:spPr>
          <a:xfrm>
            <a:off x="1371600" y="1179964"/>
            <a:ext cx="15544800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DỰ ÁN TRUNG TÂM DỊCH VỤ LOGISTICS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8489" y="-184319"/>
            <a:ext cx="19664449" cy="10471319"/>
          </a:xfrm>
          <a:custGeom>
            <a:avLst/>
            <a:gdLst/>
            <a:ahLst/>
            <a:cxnLst/>
            <a:rect l="l" t="t" r="r" b="b"/>
            <a:pathLst>
              <a:path w="19664449" h="10471319">
                <a:moveTo>
                  <a:pt x="0" y="0"/>
                </a:moveTo>
                <a:lnTo>
                  <a:pt x="19664450" y="0"/>
                </a:lnTo>
                <a:lnTo>
                  <a:pt x="19664450" y="10471319"/>
                </a:lnTo>
                <a:lnTo>
                  <a:pt x="0" y="10471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778394" y="1217196"/>
            <a:ext cx="10991119" cy="8229600"/>
          </a:xfrm>
          <a:custGeom>
            <a:avLst/>
            <a:gdLst/>
            <a:ahLst/>
            <a:cxnLst/>
            <a:rect l="l" t="t" r="r" b="b"/>
            <a:pathLst>
              <a:path w="10991119" h="8229600">
                <a:moveTo>
                  <a:pt x="0" y="0"/>
                </a:moveTo>
                <a:lnTo>
                  <a:pt x="10991119" y="0"/>
                </a:lnTo>
                <a:lnTo>
                  <a:pt x="109911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6987" y="4111275"/>
            <a:ext cx="6207306" cy="188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</a:pPr>
            <a:r>
              <a:rPr lang="en-US" sz="48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DỰ ÁN TRUNG TÂM </a:t>
            </a:r>
          </a:p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48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DỊCH VỤ LOGISTICS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8489" y="-184319"/>
            <a:ext cx="19664449" cy="10471319"/>
          </a:xfrm>
          <a:custGeom>
            <a:avLst/>
            <a:gdLst/>
            <a:ahLst/>
            <a:cxnLst/>
            <a:rect l="l" t="t" r="r" b="b"/>
            <a:pathLst>
              <a:path w="19664449" h="10471319">
                <a:moveTo>
                  <a:pt x="0" y="0"/>
                </a:moveTo>
                <a:lnTo>
                  <a:pt x="19664450" y="0"/>
                </a:lnTo>
                <a:lnTo>
                  <a:pt x="19664450" y="10471319"/>
                </a:lnTo>
                <a:lnTo>
                  <a:pt x="0" y="10471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3513506"/>
            <a:ext cx="8967711" cy="6191991"/>
          </a:xfrm>
          <a:custGeom>
            <a:avLst/>
            <a:gdLst/>
            <a:ahLst/>
            <a:cxnLst/>
            <a:rect l="l" t="t" r="r" b="b"/>
            <a:pathLst>
              <a:path w="8967711" h="6191991">
                <a:moveTo>
                  <a:pt x="0" y="0"/>
                </a:moveTo>
                <a:lnTo>
                  <a:pt x="8967711" y="0"/>
                </a:lnTo>
                <a:lnTo>
                  <a:pt x="8967711" y="6191991"/>
                </a:lnTo>
                <a:lnTo>
                  <a:pt x="0" y="6191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47625" cap="sq">
            <a:solidFill>
              <a:srgbClr val="F8CF6E"/>
            </a:solidFill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0931190" y="1217196"/>
            <a:ext cx="6328110" cy="4192569"/>
          </a:xfrm>
          <a:custGeom>
            <a:avLst/>
            <a:gdLst/>
            <a:ahLst/>
            <a:cxnLst/>
            <a:rect l="l" t="t" r="r" b="b"/>
            <a:pathLst>
              <a:path w="6328110" h="4192569">
                <a:moveTo>
                  <a:pt x="0" y="0"/>
                </a:moveTo>
                <a:lnTo>
                  <a:pt x="6328110" y="0"/>
                </a:lnTo>
                <a:lnTo>
                  <a:pt x="6328110" y="4192569"/>
                </a:lnTo>
                <a:lnTo>
                  <a:pt x="0" y="419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47625" cap="sq">
            <a:solidFill>
              <a:srgbClr val="F8CF6E"/>
            </a:solidFill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0931190" y="5786467"/>
            <a:ext cx="6328110" cy="3957460"/>
          </a:xfrm>
          <a:custGeom>
            <a:avLst/>
            <a:gdLst/>
            <a:ahLst/>
            <a:cxnLst/>
            <a:rect l="l" t="t" r="r" b="b"/>
            <a:pathLst>
              <a:path w="6328110" h="3957460">
                <a:moveTo>
                  <a:pt x="0" y="0"/>
                </a:moveTo>
                <a:lnTo>
                  <a:pt x="6328110" y="0"/>
                </a:lnTo>
                <a:lnTo>
                  <a:pt x="6328110" y="3957460"/>
                </a:lnTo>
                <a:lnTo>
                  <a:pt x="0" y="39574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3364"/>
            </a:stretch>
          </a:blipFill>
          <a:ln w="47625" cap="sq">
            <a:solidFill>
              <a:srgbClr val="F2B40E"/>
            </a:solidFill>
            <a:prstDash val="solid"/>
            <a:miter/>
          </a:ln>
        </p:spPr>
      </p:sp>
      <p:sp>
        <p:nvSpPr>
          <p:cNvPr id="8" name="TextBox 8"/>
          <p:cNvSpPr txBox="1"/>
          <p:nvPr/>
        </p:nvSpPr>
        <p:spPr>
          <a:xfrm>
            <a:off x="-228599" y="1362761"/>
            <a:ext cx="11482310" cy="1899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54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DỰ ÁN ĐẦU TƯ VÀ XÂY DỰNG </a:t>
            </a:r>
          </a:p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54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CẢNG LIÊN CHIỂU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38968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566416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182439" y="2057400"/>
            <a:ext cx="16547997" cy="7589806"/>
            <a:chOff x="0" y="0"/>
            <a:chExt cx="4358320" cy="19989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58320" cy="1998961"/>
            </a:xfrm>
            <a:custGeom>
              <a:avLst/>
              <a:gdLst/>
              <a:ahLst/>
              <a:cxnLst/>
              <a:rect l="l" t="t" r="r" b="b"/>
              <a:pathLst>
                <a:path w="4358320" h="1998961">
                  <a:moveTo>
                    <a:pt x="23860" y="0"/>
                  </a:moveTo>
                  <a:lnTo>
                    <a:pt x="4334460" y="0"/>
                  </a:lnTo>
                  <a:cubicBezTo>
                    <a:pt x="4340788" y="0"/>
                    <a:pt x="4346857" y="2514"/>
                    <a:pt x="4351332" y="6988"/>
                  </a:cubicBezTo>
                  <a:cubicBezTo>
                    <a:pt x="4355806" y="11463"/>
                    <a:pt x="4358320" y="17532"/>
                    <a:pt x="4358320" y="23860"/>
                  </a:cubicBezTo>
                  <a:lnTo>
                    <a:pt x="4358320" y="1975101"/>
                  </a:lnTo>
                  <a:cubicBezTo>
                    <a:pt x="4358320" y="1981429"/>
                    <a:pt x="4355806" y="1987498"/>
                    <a:pt x="4351332" y="1991973"/>
                  </a:cubicBezTo>
                  <a:cubicBezTo>
                    <a:pt x="4346857" y="1996448"/>
                    <a:pt x="4340788" y="1998961"/>
                    <a:pt x="4334460" y="1998961"/>
                  </a:cubicBezTo>
                  <a:lnTo>
                    <a:pt x="23860" y="1998961"/>
                  </a:lnTo>
                  <a:cubicBezTo>
                    <a:pt x="17532" y="1998961"/>
                    <a:pt x="11463" y="1996448"/>
                    <a:pt x="6988" y="1991973"/>
                  </a:cubicBezTo>
                  <a:cubicBezTo>
                    <a:pt x="2514" y="1987498"/>
                    <a:pt x="0" y="1981429"/>
                    <a:pt x="0" y="1975101"/>
                  </a:cubicBezTo>
                  <a:lnTo>
                    <a:pt x="0" y="23860"/>
                  </a:lnTo>
                  <a:cubicBezTo>
                    <a:pt x="0" y="17532"/>
                    <a:pt x="2514" y="11463"/>
                    <a:pt x="6988" y="6988"/>
                  </a:cubicBezTo>
                  <a:cubicBezTo>
                    <a:pt x="11463" y="2514"/>
                    <a:pt x="17532" y="0"/>
                    <a:pt x="2386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358320" cy="2018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25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65480" y="2046605"/>
            <a:ext cx="5348605" cy="7600315"/>
          </a:xfrm>
          <a:custGeom>
            <a:avLst/>
            <a:gdLst/>
            <a:ahLst/>
            <a:cxnLst/>
            <a:rect l="l" t="t" r="r" b="b"/>
            <a:pathLst>
              <a:path w="5340975" h="7589806">
                <a:moveTo>
                  <a:pt x="0" y="0"/>
                </a:moveTo>
                <a:lnTo>
                  <a:pt x="5340974" y="0"/>
                </a:lnTo>
                <a:lnTo>
                  <a:pt x="5340974" y="7589806"/>
                </a:lnTo>
                <a:lnTo>
                  <a:pt x="0" y="75898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49265" y="971550"/>
            <a:ext cx="13389470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CÔNG TY THÀNH VIÊN</a:t>
            </a:r>
          </a:p>
        </p:txBody>
      </p:sp>
      <p:pic>
        <p:nvPicPr>
          <p:cNvPr id="179" name="Google Shape;179;p8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566920" y="2149475"/>
            <a:ext cx="8224520" cy="237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8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477000" y="4624070"/>
            <a:ext cx="7759065" cy="2259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8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924800" y="7205345"/>
            <a:ext cx="7792720" cy="2364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44915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254655" y="721645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430291" y="902134"/>
            <a:ext cx="13389470" cy="93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40"/>
              </a:lnSpc>
              <a:spcBef>
                <a:spcPct val="0"/>
              </a:spcBef>
            </a:pPr>
            <a:r>
              <a:rPr lang="en-US" sz="6000" spc="-330" dirty="0" smtClean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ĐỐI TÁC CỦA CHÚNG TÔI</a:t>
            </a:r>
            <a:endParaRPr lang="en-US" sz="6000" spc="-330" dirty="0">
              <a:solidFill>
                <a:srgbClr val="F2B40E"/>
              </a:solidFill>
              <a:latin typeface="Montserrat Black" panose="00000A00000000000000" pitchFamily="2" charset="0"/>
              <a:ea typeface="Anton" panose="00000500000000000000"/>
              <a:cs typeface="Anton" panose="00000500000000000000"/>
              <a:sym typeface="Anton" panose="0000050000000000000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9626" y="1853745"/>
            <a:ext cx="17830800" cy="8271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0" y="2473440"/>
            <a:ext cx="2023948" cy="382909"/>
          </a:xfrm>
          <a:prstGeom prst="rect">
            <a:avLst/>
          </a:prstGeom>
        </p:spPr>
      </p:pic>
      <p:pic>
        <p:nvPicPr>
          <p:cNvPr id="1026" name="Picture 2" descr="Hãng tàu Evergreen - EVERGREEN MARINE COR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096" y="2112974"/>
            <a:ext cx="2112447" cy="13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02" y="1853745"/>
            <a:ext cx="3483091" cy="19592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296" y="2351373"/>
            <a:ext cx="3149705" cy="7259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1001" y="2057484"/>
            <a:ext cx="4183788" cy="12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0986" y="2419908"/>
            <a:ext cx="3317362" cy="4364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86" y="3778525"/>
            <a:ext cx="1760160" cy="10739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011" y="9035795"/>
            <a:ext cx="3156974" cy="6272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033" y="3865782"/>
            <a:ext cx="1927951" cy="8975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025" y="9015247"/>
            <a:ext cx="2609407" cy="9310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5436" y="3213478"/>
            <a:ext cx="2004457" cy="20044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295" y="5156604"/>
            <a:ext cx="1695134" cy="145636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827" y="3832554"/>
            <a:ext cx="4747206" cy="93074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788" y="5442217"/>
            <a:ext cx="2166142" cy="93144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429" y="3837349"/>
            <a:ext cx="1363880" cy="9794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448" y="8779502"/>
            <a:ext cx="1662442" cy="12570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968" y="8991941"/>
            <a:ext cx="1405274" cy="8322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32" y="9015247"/>
            <a:ext cx="1993326" cy="88592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0682" y="7013534"/>
            <a:ext cx="1144607" cy="125743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950" y="9035795"/>
            <a:ext cx="2969426" cy="74449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818" y="5619219"/>
            <a:ext cx="3636530" cy="575963"/>
          </a:xfrm>
          <a:prstGeom prst="rect">
            <a:avLst/>
          </a:prstGeom>
        </p:spPr>
      </p:pic>
      <p:pic>
        <p:nvPicPr>
          <p:cNvPr id="1028" name="Picture 4" descr="PIL (Pacific International Lines) Connectivity Service | coneksion®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01" y="5423060"/>
            <a:ext cx="2403677" cy="103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:ZIM Logo.svg - Wikipedia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739" y="5409647"/>
            <a:ext cx="1061158" cy="99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eung-A Container Tracking Now Available with MonCargo - MonCargo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919" y="5276631"/>
            <a:ext cx="3563078" cy="119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SCO vector logo (svg, ai) free download - Brandlogos.net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429" y="3808745"/>
            <a:ext cx="1677923" cy="106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474" y="7156496"/>
            <a:ext cx="2825739" cy="87484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15" y="7148006"/>
            <a:ext cx="1585276" cy="101910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378" y="6920475"/>
            <a:ext cx="2232303" cy="136116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066" y="6947623"/>
            <a:ext cx="2170288" cy="132334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011" y="6563895"/>
            <a:ext cx="3094415" cy="206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406111" y="1028700"/>
            <a:ext cx="607078" cy="619467"/>
          </a:xfrm>
          <a:custGeom>
            <a:avLst/>
            <a:gdLst/>
            <a:ahLst/>
            <a:cxnLst/>
            <a:rect l="l" t="t" r="r" b="b"/>
            <a:pathLst>
              <a:path w="607078" h="619467">
                <a:moveTo>
                  <a:pt x="0" y="0"/>
                </a:moveTo>
                <a:lnTo>
                  <a:pt x="607078" y="0"/>
                </a:lnTo>
                <a:lnTo>
                  <a:pt x="607078" y="619467"/>
                </a:lnTo>
                <a:lnTo>
                  <a:pt x="0" y="6194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406111" y="4520277"/>
            <a:ext cx="619391" cy="619391"/>
          </a:xfrm>
          <a:custGeom>
            <a:avLst/>
            <a:gdLst/>
            <a:ahLst/>
            <a:cxnLst/>
            <a:rect l="l" t="t" r="r" b="b"/>
            <a:pathLst>
              <a:path w="619391" h="619391">
                <a:moveTo>
                  <a:pt x="0" y="0"/>
                </a:moveTo>
                <a:lnTo>
                  <a:pt x="619391" y="0"/>
                </a:lnTo>
                <a:lnTo>
                  <a:pt x="619391" y="619392"/>
                </a:lnTo>
                <a:lnTo>
                  <a:pt x="0" y="6193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406111" y="7585185"/>
            <a:ext cx="575743" cy="781874"/>
          </a:xfrm>
          <a:custGeom>
            <a:avLst/>
            <a:gdLst/>
            <a:ahLst/>
            <a:cxnLst/>
            <a:rect l="l" t="t" r="r" b="b"/>
            <a:pathLst>
              <a:path w="575743" h="781874">
                <a:moveTo>
                  <a:pt x="0" y="0"/>
                </a:moveTo>
                <a:lnTo>
                  <a:pt x="575743" y="0"/>
                </a:lnTo>
                <a:lnTo>
                  <a:pt x="575743" y="781874"/>
                </a:lnTo>
                <a:lnTo>
                  <a:pt x="0" y="7818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406111" y="6126639"/>
            <a:ext cx="634810" cy="453095"/>
          </a:xfrm>
          <a:custGeom>
            <a:avLst/>
            <a:gdLst/>
            <a:ahLst/>
            <a:cxnLst/>
            <a:rect l="l" t="t" r="r" b="b"/>
            <a:pathLst>
              <a:path w="634810" h="453095">
                <a:moveTo>
                  <a:pt x="0" y="0"/>
                </a:moveTo>
                <a:lnTo>
                  <a:pt x="634810" y="0"/>
                </a:lnTo>
                <a:lnTo>
                  <a:pt x="634810" y="453095"/>
                </a:lnTo>
                <a:lnTo>
                  <a:pt x="0" y="4530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54655" y="759402"/>
            <a:ext cx="2071971" cy="474050"/>
          </a:xfrm>
          <a:custGeom>
            <a:avLst/>
            <a:gdLst/>
            <a:ahLst/>
            <a:cxnLst/>
            <a:rect l="l" t="t" r="r" b="b"/>
            <a:pathLst>
              <a:path w="2071971" h="474050">
                <a:moveTo>
                  <a:pt x="0" y="0"/>
                </a:moveTo>
                <a:lnTo>
                  <a:pt x="2071971" y="0"/>
                </a:lnTo>
                <a:lnTo>
                  <a:pt x="2071971" y="474050"/>
                </a:lnTo>
                <a:lnTo>
                  <a:pt x="0" y="4740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482090"/>
            <a:ext cx="1179970" cy="827511"/>
          </a:xfrm>
          <a:custGeom>
            <a:avLst/>
            <a:gdLst/>
            <a:ahLst/>
            <a:cxnLst/>
            <a:rect l="l" t="t" r="r" b="b"/>
            <a:pathLst>
              <a:path w="1179970" h="827511">
                <a:moveTo>
                  <a:pt x="0" y="0"/>
                </a:moveTo>
                <a:lnTo>
                  <a:pt x="1179970" y="0"/>
                </a:lnTo>
                <a:lnTo>
                  <a:pt x="1179970" y="827511"/>
                </a:lnTo>
                <a:lnTo>
                  <a:pt x="0" y="827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406111" y="2648857"/>
            <a:ext cx="634810" cy="656983"/>
          </a:xfrm>
          <a:custGeom>
            <a:avLst/>
            <a:gdLst/>
            <a:ahLst/>
            <a:cxnLst/>
            <a:rect l="l" t="t" r="r" b="b"/>
            <a:pathLst>
              <a:path w="634810" h="656983">
                <a:moveTo>
                  <a:pt x="0" y="0"/>
                </a:moveTo>
                <a:lnTo>
                  <a:pt x="634810" y="0"/>
                </a:lnTo>
                <a:lnTo>
                  <a:pt x="634810" y="656983"/>
                </a:lnTo>
                <a:lnTo>
                  <a:pt x="0" y="6569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4741" y="2145459"/>
            <a:ext cx="8667903" cy="112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0"/>
              </a:lnSpc>
              <a:spcBef>
                <a:spcPct val="0"/>
              </a:spcBef>
            </a:pPr>
            <a:r>
              <a:rPr lang="en-US" sz="7000" spc="-384" dirty="0">
                <a:solidFill>
                  <a:srgbClr val="F2B40E"/>
                </a:solidFill>
                <a:latin typeface="Montserrat Black" panose="00000A00000000000000" pitchFamily="2" charset="0"/>
                <a:ea typeface="Anton" panose="00000500000000000000"/>
                <a:cs typeface="Anton" panose="00000500000000000000"/>
                <a:sym typeface="Anton" panose="00000500000000000000"/>
              </a:rPr>
              <a:t>THÔNG TIN LIÊN HỆ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06111" y="1728565"/>
            <a:ext cx="3965092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0236 3822163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06111" y="3596352"/>
            <a:ext cx="3965092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0236 3822163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6111" y="5202714"/>
            <a:ext cx="409925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danangport.com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06111" y="8430066"/>
            <a:ext cx="5564769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25"/>
              </a:lnSpc>
            </a:pP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26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Bạch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Đằng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phường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Thạch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Thang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quận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Hải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Châu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,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thành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phố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Đà Nẵng, </a:t>
            </a:r>
            <a:r>
              <a:rPr lang="en-US" sz="2500" spc="-50" dirty="0" err="1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Việt</a:t>
            </a:r>
            <a:r>
              <a:rPr lang="en-US" sz="2500" spc="-50" dirty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 Nam.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06111" y="6661260"/>
            <a:ext cx="4471279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500" spc="-50" dirty="0" smtClean="0">
                <a:solidFill>
                  <a:srgbClr val="FFFFFF"/>
                </a:solidFill>
                <a:latin typeface="Montserrat" panose="00000800000000000000" pitchFamily="2" charset="0"/>
                <a:ea typeface="Poppins" panose="00000500000000000000"/>
                <a:cs typeface="Poppins" panose="00000500000000000000"/>
                <a:sym typeface="Poppins" panose="00000500000000000000"/>
              </a:rPr>
              <a:t>cangdn@danangport.com</a:t>
            </a:r>
            <a:endParaRPr lang="en-US" sz="2500" spc="-50" dirty="0">
              <a:solidFill>
                <a:srgbClr val="FFFFFF"/>
              </a:solidFill>
              <a:latin typeface="Montserrat" panose="00000800000000000000" pitchFamily="2" charset="0"/>
              <a:ea typeface="Poppins" panose="00000500000000000000"/>
              <a:cs typeface="Poppins" panose="00000500000000000000"/>
              <a:sym typeface="Poppins" panose="00000500000000000000"/>
            </a:endParaRPr>
          </a:p>
        </p:txBody>
      </p:sp>
      <p:sp>
        <p:nvSpPr>
          <p:cNvPr id="17" name="Freeform 9"/>
          <p:cNvSpPr/>
          <p:nvPr/>
        </p:nvSpPr>
        <p:spPr>
          <a:xfrm>
            <a:off x="554741" y="4158607"/>
            <a:ext cx="11301259" cy="5099693"/>
          </a:xfrm>
          <a:custGeom>
            <a:avLst/>
            <a:gdLst/>
            <a:ahLst/>
            <a:cxnLst/>
            <a:rect l="l" t="t" r="r" b="b"/>
            <a:pathLst>
              <a:path w="11301259" h="5099693">
                <a:moveTo>
                  <a:pt x="0" y="0"/>
                </a:moveTo>
                <a:lnTo>
                  <a:pt x="11301259" y="0"/>
                </a:lnTo>
                <a:lnTo>
                  <a:pt x="11301259" y="5099693"/>
                </a:lnTo>
                <a:lnTo>
                  <a:pt x="0" y="509969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862</Words>
  <Application>Microsoft Office PowerPoint</Application>
  <PresentationFormat>Custom</PresentationFormat>
  <Paragraphs>202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Poppins</vt:lpstr>
      <vt:lpstr>Poppins Bold</vt:lpstr>
      <vt:lpstr>Calibri</vt:lpstr>
      <vt:lpstr>Anton</vt:lpstr>
      <vt:lpstr>Arial</vt:lpstr>
      <vt:lpstr>Montserrat Black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DNP</dc:title>
  <dc:creator>Welcome</dc:creator>
  <cp:lastModifiedBy>Windows User</cp:lastModifiedBy>
  <cp:revision>37</cp:revision>
  <dcterms:created xsi:type="dcterms:W3CDTF">2006-08-16T00:00:00Z</dcterms:created>
  <dcterms:modified xsi:type="dcterms:W3CDTF">2025-02-11T07:24:18Z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8A08A309AF654274BBA2E75E2C1D0984_12</vt:lpwstr>
  </property>
  <property fmtid="{D5CDD505-2E9C-101B-9397-08002B2CF9AE}" pid="3" name="KSOProductBuildVer">
    <vt:lpwstr>1033-12.2.0.19778</vt:lpwstr>
  </property>
</Properties>
</file>